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0AA330B-2ECD-443D-ABC4-837414D3BB75}">
  <a:tblStyle styleId="{C0AA330B-2ECD-443D-ABC4-837414D3BB75}" styleName="Table_0">
    <a:wholeTbl>
      <a:tcTxStyle b="off" i="off">
        <a:font>
          <a:latin typeface="Georgia"/>
          <a:ea typeface="Georgia"/>
          <a:cs typeface="Georgi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DEDED"/>
          </a:solidFill>
        </a:fill>
      </a:tcStyle>
    </a:wholeTbl>
    <a:band1H>
      <a:tcTxStyle/>
      <a:tcStyle>
        <a:fill>
          <a:solidFill>
            <a:srgbClr val="DADAD8"/>
          </a:solidFill>
        </a:fill>
      </a:tcStyle>
    </a:band1H>
    <a:band2H>
      <a:tcTxStyle/>
    </a:band2H>
    <a:band1V>
      <a:tcTxStyle/>
      <a:tcStyle>
        <a:fill>
          <a:solidFill>
            <a:srgbClr val="DADAD8"/>
          </a:solidFill>
        </a:fill>
      </a:tcStyle>
    </a:band1V>
    <a:band2V>
      <a:tcTxStyle/>
    </a:band2V>
    <a:lastCol>
      <a:tcTxStyle b="on" i="off">
        <a:font>
          <a:latin typeface="Georgia"/>
          <a:ea typeface="Georgia"/>
          <a:cs typeface="Georgi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Georgia"/>
          <a:ea typeface="Georgia"/>
          <a:cs typeface="Georgi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Georgia"/>
          <a:ea typeface="Georgia"/>
          <a:cs typeface="Georgi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Georgia"/>
          <a:ea typeface="Georgia"/>
          <a:cs typeface="Georgi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44" Type="http://schemas.openxmlformats.org/officeDocument/2006/relationships/slide" Target="slides/slide37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46" Type="http://schemas.openxmlformats.org/officeDocument/2006/relationships/slide" Target="slides/slide39.xml"/><Relationship Id="rId23" Type="http://schemas.openxmlformats.org/officeDocument/2006/relationships/slide" Target="slides/slide16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slide" Target="slides/slide40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cb5af9b42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0cb5af9b42_0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cb5af9b42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0cb5af9b42_0_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cb5af9b42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10cb5af9b42_0_5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cb5af9b42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0cb5af9b42_0_5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0cb5af9b42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10cb5af9b42_0_5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cb5af9b42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0cb5af9b42_0_5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0cb5af9b4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10cb5af9b42_0_5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cb5af9b4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g10cb5af9b42_0_5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cb5af9b42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0cb5af9b42_0_5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cb5af9b42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10cb5af9b42_0_5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0cb5af9b42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10cb5af9b42_0_5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cb5af9b42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10cb5af9b42_0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0cb5af9b42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10cb5af9b42_0_5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cb5af9b42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10cb5af9b42_0_5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cb5af9b42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0cb5af9b42_0_6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b5af9b42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10cb5af9b42_0_6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cb5af9b42_0_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cb5af9b42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cb5af9b42_0_6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cb5af9b42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0cb5af9b42_0_6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0cb5af9b42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cb5af9b42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10cb5af9b42_0_6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cb5af9b42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10cb5af9b42_0_6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0cb5af9b42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10cb5af9b42_0_6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cb5af9b42_0_4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cb5af9b42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cb5af9b4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0cb5af9b42_0_6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cb5af9b42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0cb5af9b42_0_6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cb5af9b42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10cb5af9b42_0_6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cb5af9b42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10cb5af9b42_0_6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cb5af9b42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0cb5af9b42_0_6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0cb5af9b42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0cb5af9b42_0_6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0cb5af9b42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10cb5af9b42_0_6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cb5af9b42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10cb5af9b42_0_6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0cb5af9b42_0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0cb5af9b42_0_7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0cb5af9b42_0_7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0cb5af9b42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cb5af9b42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g10cb5af9b42_0_4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cb5af9b42_0_7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cb5af9b42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cb5af9b42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0cb5af9b42_0_4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cb5af9b42_0_4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cb5af9b42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cb5af9b42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0cb5af9b42_0_4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cb5af9b42_0_5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cb5af9b42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0cb5af9b42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10cb5af9b42_0_5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436346" y="1341340"/>
            <a:ext cx="62709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eorgia"/>
              <a:buNone/>
              <a:defRPr sz="5400"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009930" y="2967209"/>
            <a:ext cx="512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  <a:defRPr sz="1700"/>
            </a:lvl1pPr>
            <a:lvl2pPr lvl="1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/>
            </a:lvl2pPr>
            <a:lvl3pPr lvl="2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3pPr>
            <a:lvl4pPr lvl="3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4pPr>
            <a:lvl5pPr lvl="4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5pPr>
            <a:lvl6pPr lvl="5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6pPr>
            <a:lvl7pPr lvl="6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7pPr>
            <a:lvl8pPr lvl="7" rtl="0" algn="ctr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8pPr>
            <a:lvl9pPr lvl="8" rtl="0" algn="ctr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564644" y="4840039"/>
            <a:ext cx="12060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1" type="ftr"/>
          </p:nvPr>
        </p:nvSpPr>
        <p:spPr>
          <a:xfrm>
            <a:off x="1938040" y="4840039"/>
            <a:ext cx="5267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737301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3" name="Google Shape;63;p14"/>
          <p:cNvGrpSpPr/>
          <p:nvPr/>
        </p:nvGrpSpPr>
        <p:grpSpPr>
          <a:xfrm>
            <a:off x="564635" y="558343"/>
            <a:ext cx="8005605" cy="4012271"/>
            <a:chOff x="752846" y="744457"/>
            <a:chExt cx="10674141" cy="5349695"/>
          </a:xfrm>
        </p:grpSpPr>
        <p:sp>
          <p:nvSpPr>
            <p:cNvPr id="64" name="Google Shape;64;p14"/>
            <p:cNvSpPr/>
            <p:nvPr/>
          </p:nvSpPr>
          <p:spPr>
            <a:xfrm>
              <a:off x="8151962" y="1685652"/>
              <a:ext cx="3275025" cy="4408500"/>
            </a:xfrm>
            <a:custGeom>
              <a:rect b="b" l="l" r="r" t="t"/>
              <a:pathLst>
                <a:path extrusionOk="0" h="10000" w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65" name="Google Shape;65;p14"/>
            <p:cNvSpPr/>
            <p:nvPr/>
          </p:nvSpPr>
          <p:spPr>
            <a:xfrm rot="10800000">
              <a:off x="752846" y="744457"/>
              <a:ext cx="3275680" cy="4408500"/>
            </a:xfrm>
            <a:custGeom>
              <a:rect b="b" l="l" r="r" t="t"/>
              <a:pathLst>
                <a:path extrusionOk="0" h="10000" w="10002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573769" y="976020"/>
            <a:ext cx="72096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eorgia"/>
              <a:buNone/>
              <a:defRPr sz="5400" cap="none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73769" y="3162246"/>
            <a:ext cx="720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0" type="dt"/>
          </p:nvPr>
        </p:nvSpPr>
        <p:spPr>
          <a:xfrm>
            <a:off x="554181" y="4840039"/>
            <a:ext cx="12168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1" type="ftr"/>
          </p:nvPr>
        </p:nvSpPr>
        <p:spPr>
          <a:xfrm>
            <a:off x="1938234" y="4840039"/>
            <a:ext cx="52674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737301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7" name="Google Shape;87;p18" title="Crop Mark"/>
          <p:cNvSpPr/>
          <p:nvPr/>
        </p:nvSpPr>
        <p:spPr>
          <a:xfrm>
            <a:off x="6113971" y="1264239"/>
            <a:ext cx="2456262" cy="3306366"/>
          </a:xfrm>
          <a:custGeom>
            <a:rect b="b" l="l" r="r" t="t"/>
            <a:pathLst>
              <a:path extrusionOk="0" h="5554" w="4125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" type="body"/>
          </p:nvPr>
        </p:nvSpPr>
        <p:spPr>
          <a:xfrm>
            <a:off x="1028700" y="1714499"/>
            <a:ext cx="33360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2" type="body"/>
          </p:nvPr>
        </p:nvSpPr>
        <p:spPr>
          <a:xfrm>
            <a:off x="4894052" y="1714499"/>
            <a:ext cx="33360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1028700" y="1755648"/>
            <a:ext cx="3333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 sz="23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" name="Google Shape;98;p20"/>
          <p:cNvSpPr txBox="1"/>
          <p:nvPr>
            <p:ph idx="2" type="body"/>
          </p:nvPr>
        </p:nvSpPr>
        <p:spPr>
          <a:xfrm>
            <a:off x="1028700" y="2478905"/>
            <a:ext cx="33330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3" type="body"/>
          </p:nvPr>
        </p:nvSpPr>
        <p:spPr>
          <a:xfrm>
            <a:off x="4893761" y="1755648"/>
            <a:ext cx="3333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None/>
              <a:defRPr b="0" sz="2300">
                <a:solidFill>
                  <a:schemeClr val="dk2"/>
                </a:solidFill>
              </a:defRPr>
            </a:lvl1pPr>
            <a:lvl2pPr indent="-2286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0" name="Google Shape;100;p20"/>
          <p:cNvSpPr txBox="1"/>
          <p:nvPr>
            <p:ph idx="4" type="body"/>
          </p:nvPr>
        </p:nvSpPr>
        <p:spPr>
          <a:xfrm>
            <a:off x="4893761" y="2478905"/>
            <a:ext cx="3333000" cy="19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>
                <a:solidFill>
                  <a:schemeClr val="dk2"/>
                </a:solidFill>
              </a:defRPr>
            </a:lvl1pPr>
            <a:lvl2pPr indent="-32385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048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 title="Background Shape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542925" y="514350"/>
            <a:ext cx="2891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692015" y="514351"/>
            <a:ext cx="3909300" cy="38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  <a:defRPr sz="1500"/>
            </a:lvl1pPr>
            <a:lvl2pPr indent="-32385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  <a:defRPr sz="1500"/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/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 sz="1400"/>
            </a:lvl4pPr>
            <a:lvl5pPr indent="-3048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5pPr>
            <a:lvl6pPr indent="-3048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6pPr>
            <a:lvl7pPr indent="-3048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/>
            </a:lvl7pPr>
            <a:lvl8pPr indent="-3048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Char char="–"/>
              <a:defRPr sz="1200"/>
            </a:lvl8pPr>
            <a:lvl9pPr indent="-3048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200"/>
              <a:buChar char="■"/>
              <a:defRPr sz="1200"/>
            </a:lvl9pPr>
          </a:lstStyle>
          <a:p/>
        </p:txBody>
      </p:sp>
      <p:sp>
        <p:nvSpPr>
          <p:cNvPr id="108" name="Google Shape;108;p21"/>
          <p:cNvSpPr txBox="1"/>
          <p:nvPr>
            <p:ph idx="2" type="body"/>
          </p:nvPr>
        </p:nvSpPr>
        <p:spPr>
          <a:xfrm>
            <a:off x="542925" y="2142258"/>
            <a:ext cx="2891700" cy="22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9" name="Google Shape;109;p21"/>
          <p:cNvSpPr txBox="1"/>
          <p:nvPr>
            <p:ph idx="10" type="dt"/>
          </p:nvPr>
        </p:nvSpPr>
        <p:spPr>
          <a:xfrm>
            <a:off x="542925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1" type="ftr"/>
          </p:nvPr>
        </p:nvSpPr>
        <p:spPr>
          <a:xfrm>
            <a:off x="1654459" y="4840039"/>
            <a:ext cx="1780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12" type="sldNum"/>
          </p:nvPr>
        </p:nvSpPr>
        <p:spPr>
          <a:xfrm>
            <a:off x="7412355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2" name="Google Shape;112;p21" title="Divider Bar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 title="Background Shape"/>
          <p:cNvSpPr/>
          <p:nvPr/>
        </p:nvSpPr>
        <p:spPr>
          <a:xfrm>
            <a:off x="0" y="282"/>
            <a:ext cx="3977700" cy="514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542925" y="514350"/>
            <a:ext cx="2891700" cy="16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Georgia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p22"/>
          <p:cNvSpPr/>
          <p:nvPr>
            <p:ph idx="2" type="pic"/>
          </p:nvPr>
        </p:nvSpPr>
        <p:spPr>
          <a:xfrm>
            <a:off x="4149090" y="0"/>
            <a:ext cx="4995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None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500"/>
              <a:buFont typeface="Libre Franklin"/>
              <a:buNone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542925" y="2141976"/>
            <a:ext cx="2891700" cy="22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4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8" name="Google Shape;118;p22"/>
          <p:cNvSpPr txBox="1"/>
          <p:nvPr>
            <p:ph idx="10" type="dt"/>
          </p:nvPr>
        </p:nvSpPr>
        <p:spPr>
          <a:xfrm>
            <a:off x="542925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11" type="ftr"/>
          </p:nvPr>
        </p:nvSpPr>
        <p:spPr>
          <a:xfrm>
            <a:off x="1654459" y="4840039"/>
            <a:ext cx="17802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7412355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rtl="0" algn="r">
              <a:spcBef>
                <a:spcPts val="0"/>
              </a:spcBef>
              <a:buNone/>
              <a:defRPr sz="9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1" name="Google Shape;121;p22" title="Divider Bar"/>
          <p:cNvSpPr/>
          <p:nvPr/>
        </p:nvSpPr>
        <p:spPr>
          <a:xfrm>
            <a:off x="3977640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 rot="5400000">
            <a:off x="3289650" y="-539306"/>
            <a:ext cx="2679000" cy="72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 rot="5400000">
            <a:off x="5818446" y="1847217"/>
            <a:ext cx="3932400" cy="11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 rot="5400000">
            <a:off x="2129880" y="-633033"/>
            <a:ext cx="3932400" cy="61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indent="-317500" lvl="1" marL="914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2pPr>
            <a:lvl3pPr indent="-317500" lvl="2" marL="1371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4pPr>
            <a:lvl5pPr indent="-317500" lvl="4" marL="22860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5pPr>
            <a:lvl6pPr indent="-317500" lvl="5" marL="27432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6pPr>
            <a:lvl7pPr indent="-317500" lvl="6" marL="32004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7pPr>
            <a:lvl8pPr indent="-317500" lvl="7" marL="365760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/>
            </a:lvl8pPr>
            <a:lvl9pPr indent="-317500" lvl="8" marL="411480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  <a:defRPr b="0" i="0" sz="33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■"/>
              <a:defRPr b="0" i="0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23850" lvl="1" marL="9144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Libre Franklin"/>
              <a:buChar char="–"/>
              <a:defRPr b="0" i="1" sz="15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17500" lvl="2" marL="13716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■"/>
              <a:defRPr b="0" i="0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17500" lvl="3" marL="18288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ibre Franklin"/>
              <a:buChar char="–"/>
              <a:defRPr b="0" i="1" sz="1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04800" lvl="4" marL="22860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■"/>
              <a:defRPr b="0" i="0" sz="1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ibre Franklin"/>
              <a:buChar char="–"/>
              <a:defRPr b="0" i="1" sz="12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98450" lvl="6" marL="32004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■"/>
              <a:defRPr b="0" i="0" sz="11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98450" lvl="7" marL="3657600" marR="0" rtl="0" algn="l">
              <a:lnSpc>
                <a:spcPct val="94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Libre Franklin"/>
              <a:buChar char="–"/>
              <a:defRPr b="0" i="1" sz="11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98450" lvl="8" marL="4114800" marR="0" rtl="0" algn="l">
              <a:lnSpc>
                <a:spcPct val="94000"/>
              </a:lnSpc>
              <a:spcBef>
                <a:spcPts val="400"/>
              </a:spcBef>
              <a:spcAft>
                <a:spcPts val="200"/>
              </a:spcAft>
              <a:buClr>
                <a:schemeClr val="dk2"/>
              </a:buClr>
              <a:buSzPts val="1100"/>
              <a:buFont typeface="Libre Franklin"/>
              <a:buChar char="■"/>
              <a:defRPr b="0" i="0" sz="11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1042988" y="4840039"/>
            <a:ext cx="903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170173" y="4840039"/>
            <a:ext cx="47106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7104552" y="4840039"/>
            <a:ext cx="11973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6" name="Google Shape;56;p13" title="Side bar"/>
          <p:cNvSpPr/>
          <p:nvPr/>
        </p:nvSpPr>
        <p:spPr>
          <a:xfrm>
            <a:off x="358571" y="282"/>
            <a:ext cx="171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026">
          <p15:clr>
            <a:srgbClr val="F26B43"/>
          </p15:clr>
        </p15:guide>
        <p15:guide id="2" orient="horz" pos="1080">
          <p15:clr>
            <a:srgbClr val="F26B43"/>
          </p15:clr>
        </p15:guide>
        <p15:guide id="3" orient="horz" pos="2772">
          <p15:clr>
            <a:srgbClr val="F26B43"/>
          </p15:clr>
        </p15:guide>
        <p15:guide id="4" orient="horz" pos="324">
          <p15:clr>
            <a:srgbClr val="F26B43"/>
          </p15:clr>
        </p15:guide>
        <p15:guide id="5" orient="horz" pos="1134">
          <p15:clr>
            <a:srgbClr val="F26B43"/>
          </p15:clr>
        </p15:guide>
        <p15:guide id="6" pos="5184">
          <p15:clr>
            <a:srgbClr val="F26B43"/>
          </p15:clr>
        </p15:guide>
        <p15:guide id="7" pos="702">
          <p15:clr>
            <a:srgbClr val="F26B43"/>
          </p15:clr>
        </p15:guide>
        <p15:guide id="8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en.wikipedia.org/wiki/Natural_language_process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ctrTitle"/>
          </p:nvPr>
        </p:nvSpPr>
        <p:spPr>
          <a:xfrm>
            <a:off x="1436346" y="1341340"/>
            <a:ext cx="6270900" cy="157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eorgia"/>
              <a:buNone/>
            </a:pPr>
            <a:r>
              <a:rPr lang="en-GB"/>
              <a:t>NATURAL LANGUAGE PROCESSING</a:t>
            </a:r>
            <a:endParaRPr/>
          </a:p>
        </p:txBody>
      </p:sp>
      <p:sp>
        <p:nvSpPr>
          <p:cNvPr id="139" name="Google Shape;139;p25"/>
          <p:cNvSpPr txBox="1"/>
          <p:nvPr>
            <p:ph idx="1" type="subTitle"/>
          </p:nvPr>
        </p:nvSpPr>
        <p:spPr>
          <a:xfrm>
            <a:off x="2009930" y="2967209"/>
            <a:ext cx="5123700" cy="8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rPr lang="en-GB"/>
              <a:t>Dr. Lipika Dey</a:t>
            </a:r>
            <a:endParaRPr/>
          </a:p>
          <a:p>
            <a:pPr indent="0" lvl="0" marL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None/>
            </a:pPr>
            <a:r>
              <a:rPr lang="en-GB"/>
              <a:t>TCS Research and Innovation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Vector Space Model</a:t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Term vector space is a n-dimensional space, where n is the number of different terms/tokens used to represent a set of documents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Vector for document I is d</a:t>
            </a:r>
            <a:r>
              <a:rPr baseline="-25000" lang="en-GB"/>
              <a:t>i</a:t>
            </a:r>
            <a:r>
              <a:rPr lang="en-GB"/>
              <a:t> , represented by a vector w</a:t>
            </a:r>
            <a:r>
              <a:rPr baseline="-25000" lang="en-GB"/>
              <a:t>ij</a:t>
            </a:r>
            <a:endParaRPr baseline="-25000"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Binary vector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w</a:t>
            </a:r>
            <a:r>
              <a:rPr baseline="-25000" lang="en-GB"/>
              <a:t>ij</a:t>
            </a:r>
            <a:r>
              <a:rPr lang="en-GB"/>
              <a:t> &gt; 0 if term j occurs in document i 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w</a:t>
            </a:r>
            <a:r>
              <a:rPr baseline="-25000" lang="en-GB"/>
              <a:t>ij </a:t>
            </a:r>
            <a:r>
              <a:rPr lang="en-GB"/>
              <a:t>= 0 otherwise 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971551" y="736599"/>
            <a:ext cx="72009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Similarity in Vector space</a:t>
            </a:r>
            <a:endParaRPr/>
          </a:p>
        </p:txBody>
      </p:sp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b="19115" l="14191" r="17084" t="19654"/>
          <a:stretch/>
        </p:blipFill>
        <p:spPr>
          <a:xfrm>
            <a:off x="2881993" y="1804307"/>
            <a:ext cx="5510484" cy="289078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0" name="Google Shape;270;p35"/>
          <p:cNvGraphicFramePr/>
          <p:nvPr/>
        </p:nvGraphicFramePr>
        <p:xfrm>
          <a:off x="582386" y="33539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{C0AA330B-2ECD-443D-ABC4-837414D3BB75}</a:tableStyleId>
              </a:tblPr>
              <a:tblGrid>
                <a:gridCol w="521450"/>
                <a:gridCol w="591925"/>
                <a:gridCol w="744125"/>
                <a:gridCol w="405875"/>
                <a:gridCol w="456625"/>
                <a:gridCol w="684925"/>
                <a:gridCol w="117255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cap="none" strike="noStrike"/>
                        <a:t>Ants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cows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animals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eat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salt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sugar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they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271" name="Google Shape;271;p35"/>
          <p:cNvSpPr txBox="1"/>
          <p:nvPr/>
        </p:nvSpPr>
        <p:spPr>
          <a:xfrm>
            <a:off x="489858" y="1942850"/>
            <a:ext cx="2302500" cy="14547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D1 – Ants eat sugar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D2 – Cows eat salt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D3 – Cows and ants are animals. They eat sugar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861884" y="180718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Computing Similarity</a:t>
            </a:r>
            <a:endParaRPr/>
          </a:p>
        </p:txBody>
      </p:sp>
      <p:pic>
        <p:nvPicPr>
          <p:cNvPr id="277" name="Google Shape;277;p36"/>
          <p:cNvPicPr preferRelativeResize="0"/>
          <p:nvPr/>
        </p:nvPicPr>
        <p:blipFill rotWithShape="1">
          <a:blip r:embed="rId3">
            <a:alphaModFix/>
          </a:blip>
          <a:srcRect b="7337" l="14275" r="17548" t="20797"/>
          <a:stretch/>
        </p:blipFill>
        <p:spPr>
          <a:xfrm>
            <a:off x="1695965" y="856385"/>
            <a:ext cx="6925260" cy="410639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/>
          <p:nvPr/>
        </p:nvSpPr>
        <p:spPr>
          <a:xfrm>
            <a:off x="6697362" y="4388193"/>
            <a:ext cx="21255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Cosine Similarity of Documents </a:t>
            </a:r>
            <a:endParaRPr/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3">
            <a:alphaModFix/>
          </a:blip>
          <a:srcRect b="14265" l="13992" r="15300" t="55538"/>
          <a:stretch/>
        </p:blipFill>
        <p:spPr>
          <a:xfrm>
            <a:off x="588231" y="1601012"/>
            <a:ext cx="8081828" cy="194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971551" y="736600"/>
            <a:ext cx="72009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Binary vector-based Similarity - example</a:t>
            </a:r>
            <a:endParaRPr/>
          </a:p>
        </p:txBody>
      </p:sp>
      <p:graphicFrame>
        <p:nvGraphicFramePr>
          <p:cNvPr id="290" name="Google Shape;290;p38"/>
          <p:cNvGraphicFramePr/>
          <p:nvPr/>
        </p:nvGraphicFramePr>
        <p:xfrm>
          <a:off x="971551" y="194971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{C0AA330B-2ECD-443D-ABC4-837414D3BB75}</a:tableStyleId>
              </a:tblPr>
              <a:tblGrid>
                <a:gridCol w="987875"/>
                <a:gridCol w="791950"/>
                <a:gridCol w="824600"/>
                <a:gridCol w="914400"/>
                <a:gridCol w="514350"/>
                <a:gridCol w="685800"/>
                <a:gridCol w="637400"/>
                <a:gridCol w="922275"/>
                <a:gridCol w="92227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Document 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Ants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cows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animals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eat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salt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sugar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they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Length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98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98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D2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98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D3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graphicFrame>
        <p:nvGraphicFramePr>
          <p:cNvPr id="291" name="Google Shape;291;p38"/>
          <p:cNvGraphicFramePr/>
          <p:nvPr/>
        </p:nvGraphicFramePr>
        <p:xfrm>
          <a:off x="971551" y="32502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{C0AA330B-2ECD-443D-ABC4-837414D3BB75}</a:tableStyleId>
              </a:tblPr>
              <a:tblGrid>
                <a:gridCol w="1757375"/>
                <a:gridCol w="1757375"/>
                <a:gridCol w="1757375"/>
                <a:gridCol w="1757375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D2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D3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937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0.66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D2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0.66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0.47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D3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0.7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0.4</a:t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4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>
            <p:ph type="title"/>
          </p:nvPr>
        </p:nvSpPr>
        <p:spPr>
          <a:xfrm>
            <a:off x="971551" y="736600"/>
            <a:ext cx="72009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Term-frequency based approach</a:t>
            </a:r>
            <a:endParaRPr/>
          </a:p>
        </p:txBody>
      </p:sp>
      <p:pic>
        <p:nvPicPr>
          <p:cNvPr id="297" name="Google Shape;297;p39"/>
          <p:cNvPicPr preferRelativeResize="0"/>
          <p:nvPr/>
        </p:nvPicPr>
        <p:blipFill rotWithShape="1">
          <a:blip r:embed="rId3">
            <a:alphaModFix/>
          </a:blip>
          <a:srcRect b="54592" l="15848" r="18030" t="17733"/>
          <a:stretch/>
        </p:blipFill>
        <p:spPr>
          <a:xfrm>
            <a:off x="1094016" y="2122714"/>
            <a:ext cx="6450320" cy="151855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9"/>
          <p:cNvSpPr txBox="1"/>
          <p:nvPr/>
        </p:nvSpPr>
        <p:spPr>
          <a:xfrm>
            <a:off x="972082" y="3804557"/>
            <a:ext cx="669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Words are repeated within a document – do they play a different role than the non-repeated ones?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0"/>
          <p:cNvPicPr preferRelativeResize="0"/>
          <p:nvPr/>
        </p:nvPicPr>
        <p:blipFill rotWithShape="1">
          <a:blip r:embed="rId3">
            <a:alphaModFix/>
          </a:blip>
          <a:srcRect b="26904" l="26575" r="39401" t="33065"/>
          <a:stretch/>
        </p:blipFill>
        <p:spPr>
          <a:xfrm>
            <a:off x="4714870" y="2285550"/>
            <a:ext cx="3796472" cy="2359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 rotWithShape="1">
          <a:blip r:embed="rId4">
            <a:alphaModFix/>
          </a:blip>
          <a:srcRect b="8731" l="15848" r="18030" t="43290"/>
          <a:stretch/>
        </p:blipFill>
        <p:spPr>
          <a:xfrm>
            <a:off x="4714870" y="484612"/>
            <a:ext cx="4093440" cy="167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 rotWithShape="1">
          <a:blip r:embed="rId5">
            <a:alphaModFix/>
          </a:blip>
          <a:srcRect b="22670" l="27329" r="40495" t="39066"/>
          <a:stretch/>
        </p:blipFill>
        <p:spPr>
          <a:xfrm>
            <a:off x="726622" y="2409890"/>
            <a:ext cx="3494312" cy="2337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0"/>
          <p:cNvPicPr preferRelativeResize="0"/>
          <p:nvPr/>
        </p:nvPicPr>
        <p:blipFill rotWithShape="1">
          <a:blip r:embed="rId6">
            <a:alphaModFix/>
          </a:blip>
          <a:srcRect b="17201" l="17126" r="19041" t="45599"/>
          <a:stretch/>
        </p:blipFill>
        <p:spPr>
          <a:xfrm>
            <a:off x="390866" y="484612"/>
            <a:ext cx="4225124" cy="138501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1322614" y="1993093"/>
            <a:ext cx="1067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Binary Vector</a:t>
            </a:r>
            <a:endParaRPr sz="11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/>
          <p:nvPr>
            <p:ph type="title"/>
          </p:nvPr>
        </p:nvSpPr>
        <p:spPr>
          <a:xfrm>
            <a:off x="971551" y="736599"/>
            <a:ext cx="7200900" cy="5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Relatively important terms</a:t>
            </a:r>
            <a:endParaRPr/>
          </a:p>
        </p:txBody>
      </p:sp>
      <p:sp>
        <p:nvSpPr>
          <p:cNvPr id="313" name="Google Shape;313;p41"/>
          <p:cNvSpPr txBox="1"/>
          <p:nvPr>
            <p:ph idx="1" type="body"/>
          </p:nvPr>
        </p:nvSpPr>
        <p:spPr>
          <a:xfrm>
            <a:off x="971551" y="1469572"/>
            <a:ext cx="7200900" cy="29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Corpus – collection of documents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Frequent terms within a document are important indicators of their content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But most frequent terms are usually stop words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Their weightage needs to be reduced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Term Frequency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Weight of term within a document and corpus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Inverse Document Frequency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Can distinguish between frequent terms</a:t>
            </a:r>
            <a:endParaRPr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2"/>
          <p:cNvSpPr txBox="1"/>
          <p:nvPr>
            <p:ph type="title"/>
          </p:nvPr>
        </p:nvSpPr>
        <p:spPr>
          <a:xfrm>
            <a:off x="1028700" y="514350"/>
            <a:ext cx="7200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Computing TF-IDF</a:t>
            </a:r>
            <a:endParaRPr/>
          </a:p>
        </p:txBody>
      </p:sp>
      <p:sp>
        <p:nvSpPr>
          <p:cNvPr id="319" name="Google Shape;319;p42"/>
          <p:cNvSpPr txBox="1"/>
          <p:nvPr>
            <p:ph idx="1" type="body"/>
          </p:nvPr>
        </p:nvSpPr>
        <p:spPr>
          <a:xfrm>
            <a:off x="1028700" y="1198382"/>
            <a:ext cx="7200900" cy="3414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39" r="-1329" t="-213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GB"/>
              <a:t> </a:t>
            </a:r>
            <a:endParaRPr/>
          </a:p>
        </p:txBody>
      </p:sp>
      <p:graphicFrame>
        <p:nvGraphicFramePr>
          <p:cNvPr id="320" name="Google Shape;320;p42"/>
          <p:cNvGraphicFramePr/>
          <p:nvPr/>
        </p:nvGraphicFramePr>
        <p:xfrm>
          <a:off x="883766" y="29556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{C0AA330B-2ECD-443D-ABC4-837414D3BB75}</a:tableStyleId>
              </a:tblPr>
              <a:tblGrid>
                <a:gridCol w="444450"/>
                <a:gridCol w="1942450"/>
                <a:gridCol w="1193450"/>
                <a:gridCol w="1193450"/>
                <a:gridCol w="656750"/>
                <a:gridCol w="453150"/>
                <a:gridCol w="1688375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w1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w2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w3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wn</a:t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</a:t>
                      </a:r>
                      <a:r>
                        <a:rPr baseline="-25000"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Tf(w</a:t>
                      </a:r>
                      <a:r>
                        <a:rPr baseline="-25000" lang="en-GB" sz="1400"/>
                        <a:t>1</a:t>
                      </a:r>
                      <a:r>
                        <a:rPr lang="en-GB" sz="1400"/>
                        <a:t>,d</a:t>
                      </a:r>
                      <a:r>
                        <a:rPr baseline="-25000" lang="en-GB" sz="1400"/>
                        <a:t>1</a:t>
                      </a:r>
                      <a:r>
                        <a:rPr lang="en-GB" sz="1400"/>
                        <a:t>) *IDF(w</a:t>
                      </a:r>
                      <a:r>
                        <a:rPr baseline="-25000" lang="en-GB" sz="1400"/>
                        <a:t>1</a:t>
                      </a:r>
                      <a:r>
                        <a:rPr lang="en-GB" sz="1400"/>
                        <a:t>)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Georgia"/>
                        <a:buNone/>
                      </a:pPr>
                      <a:r>
                        <a:rPr lang="en-GB" sz="1400"/>
                        <a:t>Tf(w</a:t>
                      </a:r>
                      <a:r>
                        <a:rPr baseline="-25000" lang="en-GB" sz="1400"/>
                        <a:t>n</a:t>
                      </a:r>
                      <a:r>
                        <a:rPr lang="en-GB" sz="1400"/>
                        <a:t>,d</a:t>
                      </a:r>
                      <a:r>
                        <a:rPr baseline="-25000" lang="en-GB" sz="1400"/>
                        <a:t>1</a:t>
                      </a:r>
                      <a:r>
                        <a:rPr lang="en-GB" sz="1400"/>
                        <a:t>) *IDF(w</a:t>
                      </a:r>
                      <a:r>
                        <a:rPr baseline="-25000" lang="en-GB" sz="1400"/>
                        <a:t>n</a:t>
                      </a:r>
                      <a:r>
                        <a:rPr lang="en-GB" sz="1400"/>
                        <a:t>)</a:t>
                      </a:r>
                      <a:endParaRPr sz="11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</a:t>
                      </a:r>
                      <a:r>
                        <a:rPr baseline="-25000" lang="en-GB" sz="1400"/>
                        <a:t>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TF(w</a:t>
                      </a:r>
                      <a:r>
                        <a:rPr baseline="-25000" lang="en-GB" sz="1400"/>
                        <a:t>1</a:t>
                      </a:r>
                      <a:r>
                        <a:rPr lang="en-GB" sz="1400"/>
                        <a:t>,d</a:t>
                      </a:r>
                      <a:r>
                        <a:rPr baseline="-25000" lang="en-GB" sz="1400"/>
                        <a:t>2</a:t>
                      </a:r>
                      <a:r>
                        <a:rPr lang="en-GB" sz="1400"/>
                        <a:t>)*IDF(w</a:t>
                      </a:r>
                      <a:r>
                        <a:rPr baseline="-25000" lang="en-GB" sz="1400"/>
                        <a:t>1</a:t>
                      </a:r>
                      <a:r>
                        <a:rPr lang="en-GB" sz="1400"/>
                        <a:t>)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Georgia"/>
                        <a:buNone/>
                      </a:pPr>
                      <a:r>
                        <a:rPr lang="en-GB" sz="1400"/>
                        <a:t>Tf(w</a:t>
                      </a:r>
                      <a:r>
                        <a:rPr baseline="-25000" lang="en-GB" sz="1400"/>
                        <a:t>n</a:t>
                      </a:r>
                      <a:r>
                        <a:rPr lang="en-GB" sz="1400"/>
                        <a:t>,d</a:t>
                      </a:r>
                      <a:r>
                        <a:rPr baseline="-25000" lang="en-GB" sz="1400"/>
                        <a:t>2</a:t>
                      </a:r>
                      <a:r>
                        <a:rPr lang="en-GB" sz="1400"/>
                        <a:t>) *IDF(w</a:t>
                      </a:r>
                      <a:r>
                        <a:rPr baseline="-25000" lang="en-GB" sz="1400"/>
                        <a:t>n</a:t>
                      </a:r>
                      <a:r>
                        <a:rPr lang="en-GB" sz="1400"/>
                        <a:t>)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</a:t>
                      </a:r>
                      <a:r>
                        <a:rPr baseline="-25000" lang="en-GB" sz="1400"/>
                        <a:t>N</a:t>
                      </a:r>
                      <a:endParaRPr baseline="-25000"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Georgia"/>
                        <a:buNone/>
                      </a:pPr>
                      <a:r>
                        <a:rPr lang="en-GB" sz="1400"/>
                        <a:t>TF(w</a:t>
                      </a:r>
                      <a:r>
                        <a:rPr baseline="-25000" lang="en-GB" sz="1400"/>
                        <a:t>1</a:t>
                      </a:r>
                      <a:r>
                        <a:rPr lang="en-GB" sz="1400"/>
                        <a:t>,d</a:t>
                      </a:r>
                      <a:r>
                        <a:rPr baseline="-25000" lang="en-GB" sz="1400"/>
                        <a:t>N</a:t>
                      </a:r>
                      <a:r>
                        <a:rPr lang="en-GB" sz="1400"/>
                        <a:t>)</a:t>
                      </a:r>
                      <a:r>
                        <a:rPr lang="en-GB" sz="1400"/>
                        <a:t>*IDF(w</a:t>
                      </a:r>
                      <a:r>
                        <a:rPr baseline="-25000" lang="en-GB" sz="1400"/>
                        <a:t>1</a:t>
                      </a:r>
                      <a:r>
                        <a:rPr lang="en-GB" sz="1400"/>
                        <a:t>)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Georgia"/>
                        <a:buNone/>
                      </a:pPr>
                      <a:r>
                        <a:rPr lang="en-GB" sz="1400"/>
                        <a:t>Tf(w</a:t>
                      </a:r>
                      <a:r>
                        <a:rPr baseline="-25000" lang="en-GB" sz="1400"/>
                        <a:t>n</a:t>
                      </a:r>
                      <a:r>
                        <a:rPr lang="en-GB" sz="1400"/>
                        <a:t>,d</a:t>
                      </a:r>
                      <a:r>
                        <a:rPr baseline="-25000" lang="en-GB" sz="1400"/>
                        <a:t>N</a:t>
                      </a:r>
                      <a:r>
                        <a:rPr lang="en-GB" sz="1400"/>
                        <a:t>) *IDF(w</a:t>
                      </a:r>
                      <a:r>
                        <a:rPr baseline="-25000" lang="en-GB" sz="1400"/>
                        <a:t>n</a:t>
                      </a:r>
                      <a:r>
                        <a:rPr lang="en-GB" sz="1400"/>
                        <a:t>)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Massaging text inputs</a:t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1297332" y="1064999"/>
            <a:ext cx="73389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Should we take all words?</a:t>
            </a:r>
            <a:endParaRPr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Top words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TF – Idf </a:t>
            </a:r>
            <a:endParaRPr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  <p:pic>
        <p:nvPicPr>
          <p:cNvPr id="327" name="Google Shape;32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4890" y="1749930"/>
            <a:ext cx="2140808" cy="14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3"/>
          <p:cNvSpPr/>
          <p:nvPr/>
        </p:nvSpPr>
        <p:spPr>
          <a:xfrm>
            <a:off x="5448752" y="1926142"/>
            <a:ext cx="1585332" cy="929880"/>
          </a:xfrm>
          <a:prstGeom prst="flowChartMultidocument">
            <a:avLst/>
          </a:prstGeom>
          <a:solidFill>
            <a:schemeClr val="accent1"/>
          </a:solidFill>
          <a:ln cap="flat" cmpd="sng" w="34925">
            <a:solidFill>
              <a:srgbClr val="6666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9" name="Google Shape;329;p43"/>
          <p:cNvSpPr txBox="1"/>
          <p:nvPr/>
        </p:nvSpPr>
        <p:spPr>
          <a:xfrm>
            <a:off x="5478742" y="2433250"/>
            <a:ext cx="931500" cy="500100"/>
          </a:xfrm>
          <a:prstGeom prst="rect">
            <a:avLst/>
          </a:prstGeom>
          <a:gradFill>
            <a:gsLst>
              <a:gs pos="0">
                <a:srgbClr val="C9C5BC"/>
              </a:gs>
              <a:gs pos="50000">
                <a:srgbClr val="B9B3A8"/>
              </a:gs>
              <a:gs pos="100000">
                <a:srgbClr val="AEA696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Fox – 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 - 3</a:t>
            </a:r>
            <a:endParaRPr sz="1100"/>
          </a:p>
        </p:txBody>
      </p:sp>
      <p:sp>
        <p:nvSpPr>
          <p:cNvPr id="330" name="Google Shape;330;p43"/>
          <p:cNvSpPr txBox="1"/>
          <p:nvPr/>
        </p:nvSpPr>
        <p:spPr>
          <a:xfrm>
            <a:off x="6880235" y="2294751"/>
            <a:ext cx="931500" cy="500100"/>
          </a:xfrm>
          <a:prstGeom prst="rect">
            <a:avLst/>
          </a:prstGeom>
          <a:gradFill>
            <a:gsLst>
              <a:gs pos="0">
                <a:srgbClr val="C9C5BC"/>
              </a:gs>
              <a:gs pos="50000">
                <a:srgbClr val="B9B3A8"/>
              </a:gs>
              <a:gs pos="100000">
                <a:srgbClr val="AEA696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Fox – 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 - 5</a:t>
            </a:r>
            <a:endParaRPr sz="1100"/>
          </a:p>
        </p:txBody>
      </p:sp>
      <p:sp>
        <p:nvSpPr>
          <p:cNvPr id="331" name="Google Shape;331;p43"/>
          <p:cNvSpPr txBox="1"/>
          <p:nvPr/>
        </p:nvSpPr>
        <p:spPr>
          <a:xfrm>
            <a:off x="6957160" y="1660760"/>
            <a:ext cx="931500" cy="500100"/>
          </a:xfrm>
          <a:prstGeom prst="rect">
            <a:avLst/>
          </a:prstGeom>
          <a:gradFill>
            <a:gsLst>
              <a:gs pos="0">
                <a:srgbClr val="C9C5BC"/>
              </a:gs>
              <a:gs pos="50000">
                <a:srgbClr val="B9B3A8"/>
              </a:gs>
              <a:gs pos="100000">
                <a:srgbClr val="AEA696"/>
              </a:gs>
            </a:gsLst>
            <a:lin ang="5400012" scaled="0"/>
          </a:gra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Fox – 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 - 7</a:t>
            </a:r>
            <a:endParaRPr sz="1100"/>
          </a:p>
        </p:txBody>
      </p:sp>
      <p:graphicFrame>
        <p:nvGraphicFramePr>
          <p:cNvPr id="332" name="Google Shape;332;p43"/>
          <p:cNvGraphicFramePr/>
          <p:nvPr/>
        </p:nvGraphicFramePr>
        <p:xfrm>
          <a:off x="1816894" y="362186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{C0AA330B-2ECD-443D-ABC4-837414D3BB75}</a:tableStyleId>
              </a:tblPr>
              <a:tblGrid>
                <a:gridCol w="1148350"/>
                <a:gridCol w="1148350"/>
                <a:gridCol w="2296700"/>
              </a:tblGrid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Doc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Fox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As 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27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2 * log(3/2)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3*log(3/3) = 0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13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2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0*log(3/2)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5*log(3/3) = 0</a:t>
                      </a:r>
                      <a:endParaRPr sz="1100"/>
                    </a:p>
                  </a:txBody>
                  <a:tcPr marT="34300" marB="34300" marR="68600" marL="68600"/>
                </a:tc>
              </a:tr>
              <a:tr h="1390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3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1*log(3/2)</a:t>
                      </a:r>
                      <a:endParaRPr sz="1100"/>
                    </a:p>
                  </a:txBody>
                  <a:tcPr marT="34300" marB="34300" marR="68600" marL="6860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/>
                        <a:t>7*log(3/3) = 0</a:t>
                      </a:r>
                      <a:endParaRPr sz="1100"/>
                    </a:p>
                  </a:txBody>
                  <a:tcPr marT="34300" marB="34300" marR="68600" marL="68600"/>
                </a:tc>
              </a:tr>
            </a:tbl>
          </a:graphicData>
        </a:graphic>
      </p:graphicFrame>
      <p:sp>
        <p:nvSpPr>
          <p:cNvPr id="333" name="Google Shape;333;p43"/>
          <p:cNvSpPr txBox="1"/>
          <p:nvPr/>
        </p:nvSpPr>
        <p:spPr>
          <a:xfrm>
            <a:off x="5124964" y="3463882"/>
            <a:ext cx="3427800" cy="284700"/>
          </a:xfrm>
          <a:prstGeom prst="rect">
            <a:avLst/>
          </a:prstGeom>
          <a:gradFill>
            <a:gsLst>
              <a:gs pos="0">
                <a:srgbClr val="CAD9E1"/>
              </a:gs>
              <a:gs pos="50000">
                <a:srgbClr val="B4C9D6"/>
              </a:gs>
              <a:gs pos="100000">
                <a:srgbClr val="A4C0D1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As doesn’t make it to the list of top words</a:t>
            </a:r>
            <a:endParaRPr sz="1100"/>
          </a:p>
        </p:txBody>
      </p:sp>
      <p:sp>
        <p:nvSpPr>
          <p:cNvPr id="334" name="Google Shape;334;p43"/>
          <p:cNvSpPr txBox="1"/>
          <p:nvPr/>
        </p:nvSpPr>
        <p:spPr>
          <a:xfrm>
            <a:off x="1297332" y="2901906"/>
            <a:ext cx="2141700" cy="50010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57150" rotWithShape="0" algn="ctr" dir="5400000" dist="19050">
              <a:srgbClr val="000000">
                <a:alpha val="34900"/>
              </a:srgbClr>
            </a:outerShdw>
          </a:effectLst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Dimensionality Reduction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1060352" y="208378"/>
            <a:ext cx="72009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What is NLP</a:t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722728" y="738553"/>
            <a:ext cx="3371100" cy="14349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b="1"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Natural language processing</a:t>
            </a:r>
            <a:r>
              <a:rPr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 (</a:t>
            </a:r>
            <a:r>
              <a:rPr b="1"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NLP</a:t>
            </a:r>
            <a:r>
              <a:rPr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started in the 1950s as an area of research that wanted to facilitate Human Computer Interaction using natural languages that we speak  </a:t>
            </a:r>
            <a:endParaRPr/>
          </a:p>
        </p:txBody>
      </p:sp>
      <p:grpSp>
        <p:nvGrpSpPr>
          <p:cNvPr id="146" name="Google Shape;146;p26"/>
          <p:cNvGrpSpPr/>
          <p:nvPr/>
        </p:nvGrpSpPr>
        <p:grpSpPr>
          <a:xfrm>
            <a:off x="4199733" y="875713"/>
            <a:ext cx="4155963" cy="3196956"/>
            <a:chOff x="830696" y="0"/>
            <a:chExt cx="5541284" cy="4262608"/>
          </a:xfrm>
        </p:grpSpPr>
        <p:sp>
          <p:nvSpPr>
            <p:cNvPr id="147" name="Google Shape;147;p26"/>
            <p:cNvSpPr/>
            <p:nvPr/>
          </p:nvSpPr>
          <p:spPr>
            <a:xfrm>
              <a:off x="4266280" y="2898508"/>
              <a:ext cx="2105700" cy="13641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D67CD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6"/>
            <p:cNvSpPr txBox="1"/>
            <p:nvPr/>
          </p:nvSpPr>
          <p:spPr>
            <a:xfrm>
              <a:off x="4927948" y="3269472"/>
              <a:ext cx="1414200" cy="9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-8255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eorgia"/>
                <a:buChar char="•"/>
              </a:pPr>
              <a:r>
                <a:rPr b="0" i="0" lang="en-GB" sz="9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Solving the Task at hand</a:t>
              </a:r>
              <a:endParaRPr sz="1100"/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830696" y="2898508"/>
              <a:ext cx="2105700" cy="13641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E182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6"/>
            <p:cNvSpPr txBox="1"/>
            <p:nvPr/>
          </p:nvSpPr>
          <p:spPr>
            <a:xfrm>
              <a:off x="860659" y="3269472"/>
              <a:ext cx="1414200" cy="9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-8255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eorgia"/>
                <a:buChar char="•"/>
              </a:pPr>
              <a:r>
                <a:rPr b="0" i="0" lang="en-GB" sz="9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Uncertainties and Vagueness</a:t>
              </a:r>
              <a:endParaRPr sz="1100"/>
            </a:p>
          </p:txBody>
        </p:sp>
        <p:sp>
          <p:nvSpPr>
            <p:cNvPr id="151" name="Google Shape;151;p26"/>
            <p:cNvSpPr/>
            <p:nvPr/>
          </p:nvSpPr>
          <p:spPr>
            <a:xfrm>
              <a:off x="4266280" y="0"/>
              <a:ext cx="2105700" cy="13641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8679C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6"/>
            <p:cNvSpPr txBox="1"/>
            <p:nvPr/>
          </p:nvSpPr>
          <p:spPr>
            <a:xfrm>
              <a:off x="4927948" y="29963"/>
              <a:ext cx="1414200" cy="9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-8255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eorgia"/>
                <a:buChar char="•"/>
              </a:pPr>
              <a:r>
                <a:rPr b="0" i="0" lang="en-GB" sz="9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Coding and Implementation </a:t>
              </a:r>
              <a:endParaRPr sz="1100"/>
            </a:p>
          </p:txBody>
        </p:sp>
        <p:sp>
          <p:nvSpPr>
            <p:cNvPr id="153" name="Google Shape;153;p26"/>
            <p:cNvSpPr/>
            <p:nvPr/>
          </p:nvSpPr>
          <p:spPr>
            <a:xfrm>
              <a:off x="830696" y="0"/>
              <a:ext cx="2105700" cy="13641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6"/>
            <p:cNvSpPr txBox="1"/>
            <p:nvPr/>
          </p:nvSpPr>
          <p:spPr>
            <a:xfrm>
              <a:off x="860659" y="29963"/>
              <a:ext cx="1414200" cy="96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-8255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Georgia"/>
                <a:buChar char="•"/>
              </a:pPr>
              <a:r>
                <a:rPr b="0" i="0" lang="en-GB" sz="9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Aspects of Language</a:t>
              </a:r>
              <a:endParaRPr sz="1100"/>
            </a:p>
          </p:txBody>
        </p:sp>
        <p:sp>
          <p:nvSpPr>
            <p:cNvPr id="155" name="Google Shape;155;p26"/>
            <p:cNvSpPr/>
            <p:nvPr/>
          </p:nvSpPr>
          <p:spPr>
            <a:xfrm>
              <a:off x="1713036" y="242963"/>
              <a:ext cx="1845600" cy="1845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chemeClr val="accent5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6"/>
            <p:cNvSpPr txBox="1"/>
            <p:nvPr/>
          </p:nvSpPr>
          <p:spPr>
            <a:xfrm>
              <a:off x="2253619" y="783546"/>
              <a:ext cx="1305000" cy="13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eorgia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Linguistics</a:t>
              </a:r>
              <a:endParaRPr sz="1100"/>
            </a:p>
          </p:txBody>
        </p:sp>
        <p:sp>
          <p:nvSpPr>
            <p:cNvPr id="157" name="Google Shape;157;p26"/>
            <p:cNvSpPr/>
            <p:nvPr/>
          </p:nvSpPr>
          <p:spPr>
            <a:xfrm rot="5400000">
              <a:off x="3644021" y="242963"/>
              <a:ext cx="1845600" cy="1845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8679C8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6"/>
            <p:cNvSpPr txBox="1"/>
            <p:nvPr/>
          </p:nvSpPr>
          <p:spPr>
            <a:xfrm>
              <a:off x="3643954" y="783546"/>
              <a:ext cx="1305000" cy="13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eorgia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Computer Science</a:t>
              </a:r>
              <a:endParaRPr sz="1100"/>
            </a:p>
          </p:txBody>
        </p:sp>
        <p:sp>
          <p:nvSpPr>
            <p:cNvPr id="159" name="Google Shape;159;p26"/>
            <p:cNvSpPr/>
            <p:nvPr/>
          </p:nvSpPr>
          <p:spPr>
            <a:xfrm rot="10800000">
              <a:off x="3644021" y="2173948"/>
              <a:ext cx="1845600" cy="1845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D67CD4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6"/>
            <p:cNvSpPr txBox="1"/>
            <p:nvPr/>
          </p:nvSpPr>
          <p:spPr>
            <a:xfrm>
              <a:off x="3643954" y="2173881"/>
              <a:ext cx="1305000" cy="13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eorgia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Information Engineering</a:t>
              </a:r>
              <a:endParaRPr sz="1100"/>
            </a:p>
          </p:txBody>
        </p:sp>
        <p:sp>
          <p:nvSpPr>
            <p:cNvPr id="161" name="Google Shape;161;p26"/>
            <p:cNvSpPr/>
            <p:nvPr/>
          </p:nvSpPr>
          <p:spPr>
            <a:xfrm rot="-5400000">
              <a:off x="1713036" y="2173948"/>
              <a:ext cx="1845600" cy="1845600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0" y="120000"/>
                  </a:lnTo>
                  <a:cubicBezTo>
                    <a:pt x="0" y="53726"/>
                    <a:pt x="53726" y="0"/>
                    <a:pt x="120000" y="0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E18293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6"/>
            <p:cNvSpPr txBox="1"/>
            <p:nvPr/>
          </p:nvSpPr>
          <p:spPr>
            <a:xfrm>
              <a:off x="2253619" y="2173881"/>
              <a:ext cx="1305000" cy="130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Georgia"/>
                <a:buNone/>
              </a:pPr>
              <a:r>
                <a:rPr b="0" i="0" lang="en-GB" sz="1100" u="none" cap="none" strike="noStrike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Artificial Intelligence</a:t>
              </a:r>
              <a:endParaRPr sz="1100"/>
            </a:p>
          </p:txBody>
        </p:sp>
        <p:sp>
          <p:nvSpPr>
            <p:cNvPr id="163" name="Google Shape;163;p26"/>
            <p:cNvSpPr/>
            <p:nvPr/>
          </p:nvSpPr>
          <p:spPr>
            <a:xfrm>
              <a:off x="3282706" y="1747629"/>
              <a:ext cx="637200" cy="554100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8" y="8231"/>
                  </a:cubicBezTo>
                  <a:cubicBezTo>
                    <a:pt x="76848" y="3970"/>
                    <a:pt x="101961" y="18575"/>
                    <a:pt x="110521" y="42784"/>
                  </a:cubicBezTo>
                  <a:lnTo>
                    <a:pt x="116428" y="42784"/>
                  </a:lnTo>
                  <a:lnTo>
                    <a:pt x="106956" y="60000"/>
                  </a:lnTo>
                  <a:lnTo>
                    <a:pt x="90340" y="42784"/>
                  </a:lnTo>
                  <a:lnTo>
                    <a:pt x="95921" y="42784"/>
                  </a:lnTo>
                  <a:lnTo>
                    <a:pt x="95921" y="42784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6" y="42702"/>
                    <a:pt x="19566" y="60000"/>
                  </a:cubicBezTo>
                  <a:close/>
                </a:path>
              </a:pathLst>
            </a:custGeom>
            <a:solidFill>
              <a:srgbClr val="D5DFE7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6"/>
            <p:cNvSpPr/>
            <p:nvPr/>
          </p:nvSpPr>
          <p:spPr>
            <a:xfrm rot="10800000">
              <a:off x="3282751" y="1960781"/>
              <a:ext cx="637200" cy="554100"/>
            </a:xfrm>
            <a:custGeom>
              <a:rect b="b" l="l" r="r" t="t"/>
              <a:pathLst>
                <a:path extrusionOk="0" h="120000" w="120000">
                  <a:moveTo>
                    <a:pt x="6522" y="60000"/>
                  </a:moveTo>
                  <a:lnTo>
                    <a:pt x="6522" y="60000"/>
                  </a:lnTo>
                  <a:cubicBezTo>
                    <a:pt x="6522" y="34374"/>
                    <a:pt x="25367" y="12492"/>
                    <a:pt x="51108" y="8231"/>
                  </a:cubicBezTo>
                  <a:cubicBezTo>
                    <a:pt x="76848" y="3970"/>
                    <a:pt x="101961" y="18575"/>
                    <a:pt x="110521" y="42784"/>
                  </a:cubicBezTo>
                  <a:lnTo>
                    <a:pt x="116428" y="42784"/>
                  </a:lnTo>
                  <a:lnTo>
                    <a:pt x="106956" y="60000"/>
                  </a:lnTo>
                  <a:lnTo>
                    <a:pt x="90340" y="42784"/>
                  </a:lnTo>
                  <a:lnTo>
                    <a:pt x="95921" y="42784"/>
                  </a:lnTo>
                  <a:lnTo>
                    <a:pt x="95921" y="42784"/>
                  </a:lnTo>
                  <a:cubicBezTo>
                    <a:pt x="87358" y="27416"/>
                    <a:pt x="68572" y="19475"/>
                    <a:pt x="50448" y="23561"/>
                  </a:cubicBezTo>
                  <a:cubicBezTo>
                    <a:pt x="32324" y="27648"/>
                    <a:pt x="19566" y="42702"/>
                    <a:pt x="19566" y="60000"/>
                  </a:cubicBezTo>
                  <a:close/>
                </a:path>
              </a:pathLst>
            </a:custGeom>
            <a:solidFill>
              <a:srgbClr val="D5DFE7"/>
            </a:solidFill>
            <a:ln cap="flat" cmpd="sng" w="349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26"/>
          <p:cNvGrpSpPr/>
          <p:nvPr/>
        </p:nvGrpSpPr>
        <p:grpSpPr>
          <a:xfrm>
            <a:off x="1631879" y="2334505"/>
            <a:ext cx="1384425" cy="2422874"/>
            <a:chOff x="1788978" y="1498"/>
            <a:chExt cx="1845900" cy="3230499"/>
          </a:xfrm>
        </p:grpSpPr>
        <p:sp>
          <p:nvSpPr>
            <p:cNvPr id="166" name="Google Shape;166;p26"/>
            <p:cNvSpPr/>
            <p:nvPr/>
          </p:nvSpPr>
          <p:spPr>
            <a:xfrm>
              <a:off x="1788978" y="1498"/>
              <a:ext cx="1845900" cy="923100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F6E7CC"/>
                </a:gs>
                <a:gs pos="50000">
                  <a:srgbClr val="F1DAB1"/>
                </a:gs>
                <a:gs pos="100000">
                  <a:srgbClr val="F0D6A0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6"/>
            <p:cNvSpPr txBox="1"/>
            <p:nvPr/>
          </p:nvSpPr>
          <p:spPr>
            <a:xfrm>
              <a:off x="1816011" y="28531"/>
              <a:ext cx="1791900" cy="8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" lIns="28575" spcFirstLastPara="1" rIns="28575" wrap="square" tIns="1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Georgia"/>
                <a:buNone/>
              </a:pPr>
              <a:r>
                <a:rPr b="0" i="0" lang="en-GB" sz="15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Natural Language Processing</a:t>
              </a:r>
              <a:endParaRPr sz="1100"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1973570" y="924458"/>
              <a:ext cx="184500" cy="6921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69" name="Google Shape;169;p26"/>
            <p:cNvSpPr/>
            <p:nvPr/>
          </p:nvSpPr>
          <p:spPr>
            <a:xfrm>
              <a:off x="2158162" y="1155198"/>
              <a:ext cx="1476600" cy="9231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6"/>
            <p:cNvSpPr txBox="1"/>
            <p:nvPr/>
          </p:nvSpPr>
          <p:spPr>
            <a:xfrm>
              <a:off x="2185195" y="1182231"/>
              <a:ext cx="1422600" cy="8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Georgia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Natural Language Understanding</a:t>
              </a:r>
              <a:endParaRPr sz="1100"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1973570" y="924458"/>
              <a:ext cx="184500" cy="18459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72" name="Google Shape;172;p26"/>
            <p:cNvSpPr/>
            <p:nvPr/>
          </p:nvSpPr>
          <p:spPr>
            <a:xfrm>
              <a:off x="2158162" y="2308897"/>
              <a:ext cx="1476600" cy="92310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0"/>
              </a:schemeClr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6"/>
            <p:cNvSpPr txBox="1"/>
            <p:nvPr/>
          </p:nvSpPr>
          <p:spPr>
            <a:xfrm>
              <a:off x="2185195" y="2335930"/>
              <a:ext cx="1422600" cy="86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225" lIns="22850" spcFirstLastPara="1" rIns="22850" wrap="square" tIns="152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Georgia"/>
                <a:buNone/>
              </a:pPr>
              <a:r>
                <a:rPr b="0" i="0" lang="en-GB" sz="12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Natural Language Generation</a:t>
              </a:r>
              <a:endParaRPr sz="11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How it makes a difference</a:t>
            </a:r>
            <a:endParaRPr/>
          </a:p>
        </p:txBody>
      </p:sp>
      <p:pic>
        <p:nvPicPr>
          <p:cNvPr id="340" name="Google Shape;340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2307" l="26345" r="26809" t="22340"/>
          <a:stretch/>
        </p:blipFill>
        <p:spPr>
          <a:xfrm>
            <a:off x="1890583" y="960352"/>
            <a:ext cx="5973300" cy="39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971551" y="736599"/>
            <a:ext cx="7200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Other Similarity Measures</a:t>
            </a:r>
            <a:endParaRPr/>
          </a:p>
        </p:txBody>
      </p:sp>
      <p:sp>
        <p:nvSpPr>
          <p:cNvPr id="346" name="Google Shape;346;p45"/>
          <p:cNvSpPr txBox="1"/>
          <p:nvPr>
            <p:ph idx="1" type="body"/>
          </p:nvPr>
        </p:nvSpPr>
        <p:spPr>
          <a:xfrm>
            <a:off x="971551" y="1281793"/>
            <a:ext cx="7200900" cy="3125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1139" r="0" t="-2339"/>
            </a:stretch>
          </a:blip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-GB"/>
              <a:t> 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title"/>
          </p:nvPr>
        </p:nvSpPr>
        <p:spPr>
          <a:xfrm>
            <a:off x="1028700" y="514350"/>
            <a:ext cx="7200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TF - IDF </a:t>
            </a:r>
            <a:endParaRPr/>
          </a:p>
        </p:txBody>
      </p:sp>
      <p:sp>
        <p:nvSpPr>
          <p:cNvPr id="352" name="Google Shape;352;p46"/>
          <p:cNvSpPr txBox="1"/>
          <p:nvPr>
            <p:ph idx="1" type="body"/>
          </p:nvPr>
        </p:nvSpPr>
        <p:spPr>
          <a:xfrm>
            <a:off x="1028700" y="1300899"/>
            <a:ext cx="7200900" cy="30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What happens to Stop Words? </a:t>
            </a:r>
            <a:endParaRPr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What happens to Rare words?</a:t>
            </a:r>
            <a:endParaRPr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Why is it called Bag of Words model?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/>
          <p:nvPr>
            <p:ph type="title"/>
          </p:nvPr>
        </p:nvSpPr>
        <p:spPr>
          <a:xfrm>
            <a:off x="1028700" y="514350"/>
            <a:ext cx="7200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Other applications </a:t>
            </a:r>
            <a:endParaRPr/>
          </a:p>
        </p:txBody>
      </p:sp>
      <p:sp>
        <p:nvSpPr>
          <p:cNvPr id="358" name="Google Shape;358;p47"/>
          <p:cNvSpPr txBox="1"/>
          <p:nvPr>
            <p:ph idx="1" type="body"/>
          </p:nvPr>
        </p:nvSpPr>
        <p:spPr>
          <a:xfrm>
            <a:off x="1028700" y="1266092"/>
            <a:ext cx="3814200" cy="25956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kinds of things do people say?</a:t>
            </a:r>
            <a:endParaRPr/>
          </a:p>
          <a:p>
            <a:pPr indent="-285750" lvl="0" marL="292100" rtl="0" algn="l">
              <a:lnSpc>
                <a:spcPct val="2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How are they saying?</a:t>
            </a:r>
            <a:endParaRPr/>
          </a:p>
          <a:p>
            <a:pPr indent="-285750" lvl="0" marL="292100" rtl="0" algn="l">
              <a:lnSpc>
                <a:spcPct val="25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-GB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What do these things say/ask/request about the world?</a:t>
            </a:r>
            <a:endParaRPr/>
          </a:p>
        </p:txBody>
      </p:sp>
      <p:grpSp>
        <p:nvGrpSpPr>
          <p:cNvPr id="359" name="Google Shape;359;p47"/>
          <p:cNvGrpSpPr/>
          <p:nvPr/>
        </p:nvGrpSpPr>
        <p:grpSpPr>
          <a:xfrm>
            <a:off x="4969315" y="1267376"/>
            <a:ext cx="3830025" cy="2803882"/>
            <a:chOff x="-129" y="1712"/>
            <a:chExt cx="5106700" cy="3738509"/>
          </a:xfrm>
        </p:grpSpPr>
        <p:sp>
          <p:nvSpPr>
            <p:cNvPr id="360" name="Google Shape;360;p47"/>
            <p:cNvSpPr/>
            <p:nvPr/>
          </p:nvSpPr>
          <p:spPr>
            <a:xfrm rot="5400000">
              <a:off x="-206679" y="208262"/>
              <a:ext cx="1377600" cy="964500"/>
            </a:xfrm>
            <a:prstGeom prst="chevron">
              <a:avLst>
                <a:gd fmla="val 50000" name="adj"/>
              </a:avLst>
            </a:prstGeom>
            <a:solidFill>
              <a:srgbClr val="8C8D85"/>
            </a:solidFill>
            <a:ln cap="flat" cmpd="sng" w="34925">
              <a:solidFill>
                <a:srgbClr val="8C8D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7"/>
            <p:cNvSpPr txBox="1"/>
            <p:nvPr/>
          </p:nvSpPr>
          <p:spPr>
            <a:xfrm>
              <a:off x="1" y="483897"/>
              <a:ext cx="9645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5" lIns="7625" spcFirstLastPara="1" rIns="7625" wrap="square" tIns="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Georgia"/>
                <a:buNone/>
              </a:pPr>
              <a:r>
                <a:rPr lang="en-GB" sz="12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Structures</a:t>
              </a:r>
              <a:endParaRPr sz="1100"/>
            </a:p>
          </p:txBody>
        </p:sp>
        <p:sp>
          <p:nvSpPr>
            <p:cNvPr id="362" name="Google Shape;362;p47"/>
            <p:cNvSpPr/>
            <p:nvPr/>
          </p:nvSpPr>
          <p:spPr>
            <a:xfrm rot="5400000">
              <a:off x="2587771" y="-1621587"/>
              <a:ext cx="895500" cy="4142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8C8D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7"/>
            <p:cNvSpPr txBox="1"/>
            <p:nvPr/>
          </p:nvSpPr>
          <p:spPr>
            <a:xfrm>
              <a:off x="964370" y="45427"/>
              <a:ext cx="40986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50" lIns="144000" spcFirstLastPara="1" rIns="12850" wrap="square" tIns="12850">
              <a:noAutofit/>
            </a:bodyPr>
            <a:lstStyle/>
            <a:p>
              <a:pPr indent="-177800" lvl="1" marL="1778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eorgia"/>
                <a:buChar char="•"/>
              </a:pPr>
              <a:r>
                <a:rPr b="0" i="0" lang="en-GB" sz="2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Words</a:t>
              </a:r>
              <a:endParaRPr sz="1100"/>
            </a:p>
            <a:p>
              <a:pPr indent="-177800" lvl="1" marL="177800" marR="0" rtl="0" algn="l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eorgia"/>
                <a:buChar char="•"/>
              </a:pPr>
              <a:r>
                <a:rPr b="0" i="0" lang="en-GB" sz="2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Word sequences</a:t>
              </a:r>
              <a:endParaRPr sz="1100"/>
            </a:p>
          </p:txBody>
        </p:sp>
        <p:sp>
          <p:nvSpPr>
            <p:cNvPr id="364" name="Google Shape;364;p47"/>
            <p:cNvSpPr/>
            <p:nvPr/>
          </p:nvSpPr>
          <p:spPr>
            <a:xfrm rot="5400000">
              <a:off x="-206679" y="1388717"/>
              <a:ext cx="1377600" cy="964500"/>
            </a:xfrm>
            <a:prstGeom prst="chevron">
              <a:avLst>
                <a:gd fmla="val 50000" name="adj"/>
              </a:avLst>
            </a:prstGeom>
            <a:solidFill>
              <a:srgbClr val="8C8D85"/>
            </a:solidFill>
            <a:ln cap="flat" cmpd="sng" w="34925">
              <a:solidFill>
                <a:srgbClr val="8C8D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7"/>
            <p:cNvSpPr txBox="1"/>
            <p:nvPr/>
          </p:nvSpPr>
          <p:spPr>
            <a:xfrm>
              <a:off x="1" y="1664352"/>
              <a:ext cx="9645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5" lIns="7625" spcFirstLastPara="1" rIns="7625" wrap="square" tIns="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Georgia"/>
                <a:buNone/>
              </a:pPr>
              <a:r>
                <a:rPr lang="en-GB" sz="12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Semantics</a:t>
              </a:r>
              <a:endParaRPr sz="1100"/>
            </a:p>
          </p:txBody>
        </p:sp>
        <p:sp>
          <p:nvSpPr>
            <p:cNvPr id="366" name="Google Shape;366;p47"/>
            <p:cNvSpPr/>
            <p:nvPr/>
          </p:nvSpPr>
          <p:spPr>
            <a:xfrm rot="5400000">
              <a:off x="2587771" y="-441132"/>
              <a:ext cx="895500" cy="4142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8C8D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7"/>
            <p:cNvSpPr txBox="1"/>
            <p:nvPr/>
          </p:nvSpPr>
          <p:spPr>
            <a:xfrm>
              <a:off x="964370" y="1225882"/>
              <a:ext cx="40986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50" lIns="144000" spcFirstLastPara="1" rIns="12850" wrap="square" tIns="12850">
              <a:noAutofit/>
            </a:bodyPr>
            <a:lstStyle/>
            <a:p>
              <a:pPr indent="-177800" lvl="1" marL="1778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eorgia"/>
                <a:buChar char="•"/>
              </a:pPr>
              <a:r>
                <a:rPr b="0" i="0" lang="en-GB" sz="2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Patterns from Corpus</a:t>
              </a:r>
              <a:endParaRPr sz="1100"/>
            </a:p>
          </p:txBody>
        </p:sp>
        <p:sp>
          <p:nvSpPr>
            <p:cNvPr id="368" name="Google Shape;368;p47"/>
            <p:cNvSpPr/>
            <p:nvPr/>
          </p:nvSpPr>
          <p:spPr>
            <a:xfrm rot="5400000">
              <a:off x="-206679" y="2569171"/>
              <a:ext cx="1377600" cy="964500"/>
            </a:xfrm>
            <a:prstGeom prst="chevron">
              <a:avLst>
                <a:gd fmla="val 50000" name="adj"/>
              </a:avLst>
            </a:prstGeom>
            <a:solidFill>
              <a:srgbClr val="8C8D85"/>
            </a:solidFill>
            <a:ln cap="flat" cmpd="sng" w="34925">
              <a:solidFill>
                <a:srgbClr val="8C8D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7"/>
            <p:cNvSpPr txBox="1"/>
            <p:nvPr/>
          </p:nvSpPr>
          <p:spPr>
            <a:xfrm>
              <a:off x="1" y="2844806"/>
              <a:ext cx="964500" cy="41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5" lIns="7625" spcFirstLastPara="1" rIns="7625" wrap="square" tIns="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Georgia"/>
                <a:buNone/>
              </a:pPr>
              <a:r>
                <a:rPr lang="en-GB" sz="1200">
                  <a:solidFill>
                    <a:schemeClr val="lt1"/>
                  </a:solidFill>
                  <a:latin typeface="Georgia"/>
                  <a:ea typeface="Georgia"/>
                  <a:cs typeface="Georgia"/>
                  <a:sym typeface="Georgia"/>
                </a:rPr>
                <a:t>Discourse</a:t>
              </a:r>
              <a:endParaRPr sz="1100"/>
            </a:p>
          </p:txBody>
        </p:sp>
        <p:sp>
          <p:nvSpPr>
            <p:cNvPr id="370" name="Google Shape;370;p47"/>
            <p:cNvSpPr/>
            <p:nvPr/>
          </p:nvSpPr>
          <p:spPr>
            <a:xfrm rot="5400000">
              <a:off x="2587771" y="739321"/>
              <a:ext cx="895500" cy="4142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8C8D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7"/>
            <p:cNvSpPr txBox="1"/>
            <p:nvPr/>
          </p:nvSpPr>
          <p:spPr>
            <a:xfrm>
              <a:off x="964370" y="2406335"/>
              <a:ext cx="4098600" cy="8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50" lIns="144000" spcFirstLastPara="1" rIns="12850" wrap="square" tIns="12850">
              <a:noAutofit/>
            </a:bodyPr>
            <a:lstStyle/>
            <a:p>
              <a:pPr indent="-177800" lvl="1" marL="1778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Georgia"/>
                <a:buChar char="•"/>
              </a:pPr>
              <a:r>
                <a:rPr b="0" i="0" lang="en-GB" sz="2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Linking words to World</a:t>
              </a:r>
              <a:endParaRPr sz="1100"/>
            </a:p>
          </p:txBody>
        </p:sp>
      </p:grpSp>
      <p:sp>
        <p:nvSpPr>
          <p:cNvPr id="372" name="Google Shape;372;p47"/>
          <p:cNvSpPr txBox="1"/>
          <p:nvPr/>
        </p:nvSpPr>
        <p:spPr>
          <a:xfrm>
            <a:off x="4895594" y="1226429"/>
            <a:ext cx="3977700" cy="2870700"/>
          </a:xfrm>
          <a:prstGeom prst="rect">
            <a:avLst/>
          </a:prstGeom>
          <a:gradFill>
            <a:gsLst>
              <a:gs pos="0">
                <a:srgbClr val="F5D6DB"/>
              </a:gs>
              <a:gs pos="50000">
                <a:srgbClr val="EEBEC5"/>
              </a:gs>
              <a:gs pos="100000">
                <a:srgbClr val="EEB0BA"/>
              </a:gs>
            </a:gsLst>
            <a:lin ang="5400012" scaled="0"/>
          </a:gra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 woke up early morning 5 AM, for running, After complete my running, I go to the kitchen to make my self an orange juice, So I pligged in the cable and switch on the machine, But when I toughed the machine I feel very high electric shock! I step back and off the switch with a wooden stick. I thought it might be an electrical problem, But after an hour my mother also shocked by this juicer. I called to the shopkeeper. The shopkeeper is a nice guy, So he helped me out with this problem.</a:t>
            </a:r>
            <a:b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-GB" sz="1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So this juicer is very dangerous for every one, So u can't take this juicer.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1028700" y="514350"/>
            <a:ext cx="7200900" cy="67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Going deeper - Processing multiple documents</a:t>
            </a:r>
            <a:endParaRPr/>
          </a:p>
        </p:txBody>
      </p:sp>
      <p:sp>
        <p:nvSpPr>
          <p:cNvPr id="378" name="Google Shape;378;p48"/>
          <p:cNvSpPr txBox="1"/>
          <p:nvPr>
            <p:ph idx="1" type="body"/>
          </p:nvPr>
        </p:nvSpPr>
        <p:spPr>
          <a:xfrm>
            <a:off x="1114425" y="1449563"/>
            <a:ext cx="7200900" cy="2005800"/>
          </a:xfrm>
          <a:prstGeom prst="rect">
            <a:avLst/>
          </a:prstGeom>
          <a:ln cap="flat" cmpd="sng" w="9525">
            <a:solidFill>
              <a:srgbClr val="8C151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Review1 -  </a:t>
            </a:r>
            <a:r>
              <a:rPr i="1"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"Canon's optics are better than those of Sony and Nikon"</a:t>
            </a: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Review2 - “If you are planning to buy a camera  - I would say Sony is a better choice, since they have service centers in all big cities. But Canon definitely takes better pictures.”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20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 Review3 - I had a horrible experience with Amazon. I had ordered for a Canon EOS. I wanted to gift it to my girlfriend for her birthday. At the last moment they didn’t deliver it so my girlfriend broke up with me. So I kept it with me.  I have to say that the Canon EOS is excellent but Amazon sucks! I wrote to the CEO. He didn’t even bother to reply.” </a:t>
            </a:r>
            <a:endParaRPr/>
          </a:p>
        </p:txBody>
      </p:sp>
      <p:sp>
        <p:nvSpPr>
          <p:cNvPr id="379" name="Google Shape;379;p48"/>
          <p:cNvSpPr txBox="1"/>
          <p:nvPr/>
        </p:nvSpPr>
        <p:spPr>
          <a:xfrm>
            <a:off x="1794863" y="3579956"/>
            <a:ext cx="7145100" cy="1451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3429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Who is saying what about what? </a:t>
            </a:r>
            <a:endParaRPr sz="14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Which is better than which about what?</a:t>
            </a:r>
            <a:endParaRPr sz="14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What is the overall sentiment about Sony, Canon and Nikon cameras?</a:t>
            </a:r>
            <a:endParaRPr sz="1400">
              <a:solidFill>
                <a:schemeClr val="dk1"/>
              </a:solidFill>
            </a:endParaRPr>
          </a:p>
          <a:p>
            <a:pPr indent="0" lvl="0" marL="342900" rtl="0" algn="l">
              <a:lnSpc>
                <a:spcPct val="94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</a:rPr>
              <a:t>What is the overall sentiment about Sony, Canon, Nikon, Amazon?</a:t>
            </a:r>
            <a:endParaRPr sz="21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Analysis using Text Classification</a:t>
            </a:r>
            <a:endParaRPr/>
          </a:p>
        </p:txBody>
      </p:sp>
      <p:sp>
        <p:nvSpPr>
          <p:cNvPr id="385" name="Google Shape;385;p49"/>
          <p:cNvSpPr txBox="1"/>
          <p:nvPr>
            <p:ph idx="1" type="body"/>
          </p:nvPr>
        </p:nvSpPr>
        <p:spPr>
          <a:xfrm>
            <a:off x="1028700" y="1551356"/>
            <a:ext cx="7200900" cy="268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1" marL="685800" rtl="0" algn="l">
              <a:spcBef>
                <a:spcPts val="500"/>
              </a:spcBef>
              <a:spcAft>
                <a:spcPts val="0"/>
              </a:spcAft>
              <a:buSzPts val="1500"/>
              <a:buChar char="–"/>
            </a:pPr>
            <a:r>
              <a:rPr lang="en-GB"/>
              <a:t>Input Movie Review 🡪 </a:t>
            </a:r>
            <a:r>
              <a:rPr b="1" lang="en-GB">
                <a:solidFill>
                  <a:srgbClr val="8C1515"/>
                </a:solidFill>
              </a:rPr>
              <a:t>Good / Bad </a:t>
            </a:r>
            <a:endParaRPr b="1">
              <a:solidFill>
                <a:srgbClr val="8C1515"/>
              </a:solidFill>
            </a:endParaRPr>
          </a:p>
          <a:p>
            <a:pPr indent="-285750" lvl="1" marL="685800" rtl="0" algn="l">
              <a:spcBef>
                <a:spcPts val="500"/>
              </a:spcBef>
              <a:spcAft>
                <a:spcPts val="0"/>
              </a:spcAft>
              <a:buSzPts val="1500"/>
              <a:buChar char="–"/>
            </a:pPr>
            <a:r>
              <a:rPr lang="en-GB"/>
              <a:t>“I hate this product” 🡪 </a:t>
            </a:r>
            <a:r>
              <a:rPr b="1" lang="en-GB">
                <a:solidFill>
                  <a:srgbClr val="C00000"/>
                </a:solidFill>
              </a:rPr>
              <a:t>Happy / Sad / Angry</a:t>
            </a:r>
            <a:endParaRPr b="1">
              <a:solidFill>
                <a:srgbClr val="C00000"/>
              </a:solidFill>
            </a:endParaRPr>
          </a:p>
          <a:p>
            <a:pPr indent="-279400" lvl="1" marL="685800" rtl="0" algn="l">
              <a:spcBef>
                <a:spcPts val="500"/>
              </a:spcBef>
              <a:spcAft>
                <a:spcPts val="0"/>
              </a:spcAft>
              <a:buSzPts val="1400"/>
              <a:buChar char="–"/>
            </a:pPr>
            <a:r>
              <a:rPr lang="en-GB"/>
              <a:t>The first wave was bad, but the second wave was devastating. - </a:t>
            </a:r>
            <a:r>
              <a:rPr b="1" lang="en-GB">
                <a:solidFill>
                  <a:srgbClr val="8C1515"/>
                </a:solidFill>
              </a:rPr>
              <a:t>strength or valence of emotion</a:t>
            </a:r>
            <a:endParaRPr b="1">
              <a:solidFill>
                <a:srgbClr val="8C1515"/>
              </a:solidFill>
            </a:endParaRPr>
          </a:p>
          <a:p>
            <a:pPr indent="-279400" lvl="1" marL="685800" rtl="0" algn="l">
              <a:spcBef>
                <a:spcPts val="500"/>
              </a:spcBef>
              <a:spcAft>
                <a:spcPts val="0"/>
              </a:spcAft>
              <a:buClr>
                <a:srgbClr val="222222"/>
              </a:buClr>
              <a:buSzPts val="1400"/>
              <a:buChar char="–"/>
            </a:pPr>
            <a:r>
              <a:rPr b="1" i="0" lang="en-GB">
                <a:solidFill>
                  <a:srgbClr val="222222"/>
                </a:solidFill>
              </a:rPr>
              <a:t>Could be at document level or sentence level</a:t>
            </a:r>
            <a:endParaRPr b="1" i="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8C151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0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Requirements</a:t>
            </a:r>
            <a:endParaRPr/>
          </a:p>
        </p:txBody>
      </p:sp>
      <p:sp>
        <p:nvSpPr>
          <p:cNvPr id="391" name="Google Shape;391;p50"/>
          <p:cNvSpPr txBox="1"/>
          <p:nvPr>
            <p:ph idx="1" type="body"/>
          </p:nvPr>
        </p:nvSpPr>
        <p:spPr>
          <a:xfrm>
            <a:off x="1114425" y="1334475"/>
            <a:ext cx="7200900" cy="3066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Names of  organizations, places, people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	Named Entities - Sony, Canon, Amazon, CEO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Object Mentions</a:t>
            </a:r>
            <a:endParaRPr/>
          </a:p>
          <a:p>
            <a:pPr indent="34290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camera, not delivered, girl friend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Opinion words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	Good, better, happy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/>
              <a:t>Subject of Opinion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200"/>
              </a:spcAft>
              <a:buNone/>
            </a:pPr>
            <a:r>
              <a:rPr lang="en-GB"/>
              <a:t>	canon’s optics, Sony’s service centers</a:t>
            </a:r>
            <a:endParaRPr/>
          </a:p>
        </p:txBody>
      </p:sp>
      <p:sp>
        <p:nvSpPr>
          <p:cNvPr id="392" name="Google Shape;392;p50"/>
          <p:cNvSpPr txBox="1"/>
          <p:nvPr/>
        </p:nvSpPr>
        <p:spPr>
          <a:xfrm>
            <a:off x="5565863" y="2793094"/>
            <a:ext cx="2878800" cy="2078100"/>
          </a:xfrm>
          <a:prstGeom prst="rect">
            <a:avLst/>
          </a:prstGeom>
          <a:noFill/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 u="sng">
                <a:latin typeface="Georgia"/>
                <a:ea typeface="Georgia"/>
                <a:cs typeface="Georgia"/>
                <a:sym typeface="Georgia"/>
              </a:rPr>
              <a:t>Deep Dive into Text</a:t>
            </a:r>
            <a:endParaRPr b="1" sz="14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 u="sng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Proper Nouns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Nouns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Verbs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Adjectives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Phrases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Pronouns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3" name="Google Shape;393;p50"/>
          <p:cNvSpPr/>
          <p:nvPr/>
        </p:nvSpPr>
        <p:spPr>
          <a:xfrm rot="1868467">
            <a:off x="5537124" y="1468771"/>
            <a:ext cx="1861557" cy="988454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>
            <p:ph type="title"/>
          </p:nvPr>
        </p:nvSpPr>
        <p:spPr>
          <a:xfrm>
            <a:off x="573769" y="976020"/>
            <a:ext cx="72096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Georgia"/>
              <a:buNone/>
            </a:pPr>
            <a:r>
              <a:rPr lang="en-GB"/>
              <a:t>LINGUISTIC ESSENTIALS</a:t>
            </a:r>
            <a:endParaRPr/>
          </a:p>
        </p:txBody>
      </p:sp>
      <p:sp>
        <p:nvSpPr>
          <p:cNvPr id="399" name="Google Shape;399;p51"/>
          <p:cNvSpPr txBox="1"/>
          <p:nvPr>
            <p:ph idx="1" type="body"/>
          </p:nvPr>
        </p:nvSpPr>
        <p:spPr>
          <a:xfrm>
            <a:off x="573769" y="3162246"/>
            <a:ext cx="720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2"/>
          <p:cNvSpPr txBox="1"/>
          <p:nvPr>
            <p:ph type="title"/>
          </p:nvPr>
        </p:nvSpPr>
        <p:spPr>
          <a:xfrm>
            <a:off x="1028700" y="514350"/>
            <a:ext cx="72009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b="1" lang="en-GB"/>
              <a:t>Parts of Speech and Morphology</a:t>
            </a:r>
            <a:endParaRPr/>
          </a:p>
        </p:txBody>
      </p:sp>
      <p:sp>
        <p:nvSpPr>
          <p:cNvPr id="405" name="Google Shape;405;p52"/>
          <p:cNvSpPr txBox="1"/>
          <p:nvPr>
            <p:ph idx="1" type="body"/>
          </p:nvPr>
        </p:nvSpPr>
        <p:spPr>
          <a:xfrm>
            <a:off x="1028700" y="1358660"/>
            <a:ext cx="7200900" cy="30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Words of a language belong to different classes 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Each class exhibits a distinct behavior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Distinct syntactic behavior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Typical semantic behavior</a:t>
            </a:r>
            <a:endParaRPr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Also referred to as </a:t>
            </a:r>
            <a:r>
              <a:rPr b="1" i="1" lang="en-GB"/>
              <a:t>Parts </a:t>
            </a:r>
            <a:r>
              <a:rPr b="1" lang="en-GB"/>
              <a:t>of speech</a:t>
            </a:r>
            <a:r>
              <a:rPr lang="en-GB"/>
              <a:t> </a:t>
            </a:r>
            <a:r>
              <a:rPr b="1" lang="en-GB"/>
              <a:t>(POS)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3"/>
          <p:cNvSpPr txBox="1"/>
          <p:nvPr>
            <p:ph type="title"/>
          </p:nvPr>
        </p:nvSpPr>
        <p:spPr>
          <a:xfrm>
            <a:off x="1028700" y="514350"/>
            <a:ext cx="72009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Phrase structure</a:t>
            </a:r>
            <a:endParaRPr/>
          </a:p>
        </p:txBody>
      </p:sp>
      <p:sp>
        <p:nvSpPr>
          <p:cNvPr id="411" name="Google Shape;411;p53"/>
          <p:cNvSpPr txBox="1"/>
          <p:nvPr>
            <p:ph idx="1" type="body"/>
          </p:nvPr>
        </p:nvSpPr>
        <p:spPr>
          <a:xfrm>
            <a:off x="1028700" y="1208988"/>
            <a:ext cx="7200900" cy="3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Language puts constraint on the order of words in a sentence</a:t>
            </a:r>
            <a:endParaRPr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b="1" lang="en-GB"/>
              <a:t>book this prepared material have Manning’s from I</a:t>
            </a:r>
            <a:endParaRPr/>
          </a:p>
          <a:p>
            <a:pPr indent="0" lvl="1" marL="3937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b="1" lang="en-GB"/>
              <a:t>I have prepared this material from Manning’s book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b="1" lang="en-GB"/>
              <a:t>This material, I have prepared from Manning’s book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b="1" lang="en-GB"/>
              <a:t>From Manning’s book I have prepared this material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b="1" lang="en-GB"/>
              <a:t>Prepared this material I have from Manning’s book</a:t>
            </a:r>
            <a:endParaRPr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i="1" lang="en-GB"/>
              <a:t>I have placed an order with </a:t>
            </a:r>
            <a:r>
              <a:rPr b="1" i="1" lang="en-GB">
                <a:solidFill>
                  <a:srgbClr val="C00000"/>
                </a:solidFill>
              </a:rPr>
              <a:t>the boy who sells flowers at the railway station</a:t>
            </a:r>
            <a:r>
              <a:rPr b="1" lang="en-GB">
                <a:solidFill>
                  <a:srgbClr val="C00000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Tasks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1114425" y="1152169"/>
            <a:ext cx="7684800" cy="3541200"/>
          </a:xfrm>
          <a:prstGeom prst="rect">
            <a:avLst/>
          </a:prstGeom>
          <a:ln cap="flat" cmpd="sng" w="9525">
            <a:solidFill>
              <a:srgbClr val="703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800000"/>
                </a:solidFill>
              </a:rPr>
              <a:t>NLP - </a:t>
            </a:r>
            <a:r>
              <a:rPr b="1" lang="en-GB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Attempt to  decode language via syntactic and semantic identification to classify words and intent</a:t>
            </a:r>
            <a:endParaRPr b="1" sz="1400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rtl="0" algn="l">
              <a:lnSpc>
                <a:spcPct val="133333"/>
              </a:lnSpc>
              <a:spcBef>
                <a:spcPts val="200"/>
              </a:spcBef>
              <a:spcAft>
                <a:spcPts val="0"/>
              </a:spcAft>
              <a:buClr>
                <a:srgbClr val="1A1818"/>
              </a:buClr>
              <a:buSzPts val="1400"/>
              <a:buFont typeface="Arial"/>
              <a:buChar char="■"/>
            </a:pPr>
            <a:r>
              <a:rPr lang="en-GB" sz="1400">
                <a:solidFill>
                  <a:srgbClr val="1A181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Lexical analysis - break down text into paragraphs, sentences, and words.</a:t>
            </a:r>
            <a:endParaRPr sz="1400">
              <a:solidFill>
                <a:srgbClr val="1A181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1400"/>
              <a:buFont typeface="Arial"/>
              <a:buChar char="■"/>
            </a:pPr>
            <a:r>
              <a:rPr lang="en-GB" sz="1400">
                <a:solidFill>
                  <a:srgbClr val="1A181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Parsing  - find out the grammatical structure of sentences.</a:t>
            </a:r>
            <a:endParaRPr sz="1400">
              <a:solidFill>
                <a:srgbClr val="1A181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1400"/>
              <a:buFont typeface="Arial"/>
              <a:buChar char="■"/>
            </a:pPr>
            <a:r>
              <a:rPr lang="en-GB" sz="1400">
                <a:solidFill>
                  <a:srgbClr val="1A181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Semantic analysis - dictionary meanings of words. </a:t>
            </a:r>
            <a:endParaRPr sz="1400">
              <a:solidFill>
                <a:srgbClr val="1A181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1400"/>
              <a:buFont typeface="Arial"/>
              <a:buChar char="■"/>
            </a:pPr>
            <a:r>
              <a:rPr lang="en-GB" sz="1400">
                <a:solidFill>
                  <a:srgbClr val="1A181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Discourse integration - makes sense of text meaning with context.</a:t>
            </a:r>
            <a:endParaRPr sz="1400">
              <a:solidFill>
                <a:srgbClr val="1A181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54000" lvl="0" marL="34290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1A1818"/>
              </a:buClr>
              <a:buSzPts val="1400"/>
              <a:buFont typeface="Arial"/>
              <a:buChar char="■"/>
            </a:pPr>
            <a:r>
              <a:rPr lang="en-GB" sz="1400">
                <a:solidFill>
                  <a:srgbClr val="1A1818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Pragmatic analysis - understand sentiment, intent and other intended information from text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800000"/>
                </a:solidFill>
              </a:rPr>
              <a:t>NLU - </a:t>
            </a:r>
            <a:r>
              <a:rPr b="1" lang="en-GB" sz="1400">
                <a:solidFill>
                  <a:srgbClr val="8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maps language input into data that NLP can use - </a:t>
            </a:r>
            <a:r>
              <a:rPr b="1" lang="en-GB" sz="1400">
                <a:solidFill>
                  <a:srgbClr val="8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cracks the code of how language is arranged and transforms it into a machine-readable format</a:t>
            </a:r>
            <a:endParaRPr b="1" sz="1400">
              <a:solidFill>
                <a:srgbClr val="8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8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</a:t>
            </a:r>
            <a:r>
              <a:rPr b="1" lang="en-GB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river overflowed and the bank was ………..</a:t>
            </a:r>
            <a:endParaRPr b="1" sz="14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34290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The bank was ……. and the manager was killed.</a:t>
            </a:r>
            <a:endParaRPr b="1" sz="14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4600"/>
              </a:spcAft>
              <a:buNone/>
            </a:pPr>
            <a:r>
              <a:rPr b="1" lang="en-GB" sz="1400">
                <a:solidFill>
                  <a:srgbClr val="8C1515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NLG = generates text in machine-readable</a:t>
            </a:r>
            <a:endParaRPr b="1" sz="1400">
              <a:solidFill>
                <a:srgbClr val="8C1515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4"/>
          <p:cNvSpPr txBox="1"/>
          <p:nvPr>
            <p:ph type="title"/>
          </p:nvPr>
        </p:nvSpPr>
        <p:spPr>
          <a:xfrm>
            <a:off x="1028700" y="514350"/>
            <a:ext cx="7200900" cy="6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Phrase structure grammar</a:t>
            </a:r>
            <a:endParaRPr/>
          </a:p>
        </p:txBody>
      </p:sp>
      <p:sp>
        <p:nvSpPr>
          <p:cNvPr id="417" name="Google Shape;417;p54"/>
          <p:cNvSpPr txBox="1"/>
          <p:nvPr>
            <p:ph idx="1" type="body"/>
          </p:nvPr>
        </p:nvSpPr>
        <p:spPr>
          <a:xfrm>
            <a:off x="1028700" y="1223128"/>
            <a:ext cx="7200900" cy="31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A syntactic analysis of a sentence tells us how to determine the meaning of the sentence from the meaning of the words</a:t>
            </a:r>
            <a:endParaRPr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Peter gave a book to Mary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Mary gave a book to Peter </a:t>
            </a:r>
            <a:endParaRPr/>
          </a:p>
          <a:p>
            <a:pPr indent="-285750" lvl="7" marL="27432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500"/>
              <a:buChar char="–"/>
            </a:pPr>
            <a:r>
              <a:rPr b="1" lang="en-GB" sz="1500">
                <a:solidFill>
                  <a:srgbClr val="C00000"/>
                </a:solidFill>
              </a:rPr>
              <a:t>Order matters</a:t>
            </a:r>
            <a:endParaRPr b="1" sz="2000">
              <a:solidFill>
                <a:schemeClr val="dk1"/>
              </a:solidFill>
            </a:endParaRPr>
          </a:p>
          <a:p>
            <a:pPr indent="-165100" lvl="7" marL="27432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b="1" lang="en-GB">
                <a:solidFill>
                  <a:schemeClr val="dk1"/>
                </a:solidFill>
              </a:rPr>
              <a:t>Phrase tree </a:t>
            </a:r>
            <a:r>
              <a:rPr lang="en-GB">
                <a:solidFill>
                  <a:schemeClr val="dk1"/>
                </a:solidFill>
              </a:rPr>
              <a:t>helps in understanding the structure</a:t>
            </a:r>
            <a:endParaRPr/>
          </a:p>
        </p:txBody>
      </p:sp>
      <p:pic>
        <p:nvPicPr>
          <p:cNvPr id="418" name="Google Shape;418;p54"/>
          <p:cNvPicPr preferRelativeResize="0"/>
          <p:nvPr/>
        </p:nvPicPr>
        <p:blipFill rotWithShape="1">
          <a:blip r:embed="rId3">
            <a:alphaModFix/>
          </a:blip>
          <a:srcRect b="26791" l="28881" r="50757" t="25738"/>
          <a:stretch/>
        </p:blipFill>
        <p:spPr>
          <a:xfrm>
            <a:off x="6264112" y="1481186"/>
            <a:ext cx="2792693" cy="3662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55"/>
          <p:cNvPicPr preferRelativeResize="0"/>
          <p:nvPr/>
        </p:nvPicPr>
        <p:blipFill rotWithShape="1">
          <a:blip r:embed="rId3">
            <a:alphaModFix/>
          </a:blip>
          <a:srcRect b="52267" l="-600" r="55755" t="8235"/>
          <a:stretch/>
        </p:blipFill>
        <p:spPr>
          <a:xfrm>
            <a:off x="480767" y="113122"/>
            <a:ext cx="6150989" cy="304721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55"/>
          <p:cNvSpPr/>
          <p:nvPr/>
        </p:nvSpPr>
        <p:spPr>
          <a:xfrm>
            <a:off x="926183" y="3271357"/>
            <a:ext cx="7435500" cy="14082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8C1515"/>
                </a:solidFill>
                <a:latin typeface="Lucida Sans"/>
                <a:ea typeface="Lucida Sans"/>
                <a:cs typeface="Lucida Sans"/>
                <a:sym typeface="Lucida Sans"/>
              </a:rPr>
              <a:t>Tagging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8C1515"/>
              </a:solidFill>
              <a:latin typeface="Lucida Sans"/>
              <a:ea typeface="Lucida Sans"/>
              <a:cs typeface="Lucida Sans"/>
              <a:sym typeface="Lucida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All/PDT this/DT discussion/NN about/IN High/JJ school/NN grammar/NN has/VBZ been/VBN really/RB intimidating/JJ ./.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GB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Give/VB me/PRP a/DT break/NN !/.</a:t>
            </a:r>
            <a:endParaRPr b="1" i="0"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6"/>
          <p:cNvPicPr preferRelativeResize="0"/>
          <p:nvPr/>
        </p:nvPicPr>
        <p:blipFill rotWithShape="1">
          <a:blip r:embed="rId3">
            <a:alphaModFix/>
          </a:blip>
          <a:srcRect b="35623" l="225" r="60156" t="7776"/>
          <a:stretch/>
        </p:blipFill>
        <p:spPr>
          <a:xfrm>
            <a:off x="551467" y="84840"/>
            <a:ext cx="6052829" cy="4864231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7"/>
          <p:cNvPicPr preferRelativeResize="0"/>
          <p:nvPr/>
        </p:nvPicPr>
        <p:blipFill rotWithShape="1">
          <a:blip r:embed="rId3">
            <a:alphaModFix/>
          </a:blip>
          <a:srcRect b="38155" l="0" r="68899" t="7869"/>
          <a:stretch/>
        </p:blipFill>
        <p:spPr>
          <a:xfrm>
            <a:off x="520831" y="106051"/>
            <a:ext cx="5029200" cy="4909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8"/>
          <p:cNvSpPr txBox="1"/>
          <p:nvPr>
            <p:ph type="title"/>
          </p:nvPr>
        </p:nvSpPr>
        <p:spPr>
          <a:xfrm>
            <a:off x="1028700" y="514350"/>
            <a:ext cx="7200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How reliable?</a:t>
            </a:r>
            <a:endParaRPr/>
          </a:p>
        </p:txBody>
      </p:sp>
      <p:sp>
        <p:nvSpPr>
          <p:cNvPr id="440" name="Google Shape;440;p58"/>
          <p:cNvSpPr txBox="1"/>
          <p:nvPr/>
        </p:nvSpPr>
        <p:spPr>
          <a:xfrm>
            <a:off x="1173638" y="1343320"/>
            <a:ext cx="1833900" cy="7620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 love baking cakes.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 love to bake cakes.</a:t>
            </a:r>
            <a:endParaRPr sz="1100"/>
          </a:p>
        </p:txBody>
      </p:sp>
      <p:pic>
        <p:nvPicPr>
          <p:cNvPr id="441" name="Google Shape;441;p58"/>
          <p:cNvPicPr preferRelativeResize="0"/>
          <p:nvPr/>
        </p:nvPicPr>
        <p:blipFill rotWithShape="1">
          <a:blip r:embed="rId3">
            <a:alphaModFix/>
          </a:blip>
          <a:srcRect b="42521" l="2079" r="55908" t="8359"/>
          <a:stretch/>
        </p:blipFill>
        <p:spPr>
          <a:xfrm>
            <a:off x="3068425" y="1067585"/>
            <a:ext cx="5641944" cy="3710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 rotWithShape="1">
          <a:blip r:embed="rId4">
            <a:alphaModFix/>
          </a:blip>
          <a:srcRect b="55499" l="18" r="69826" t="7111"/>
          <a:stretch/>
        </p:blipFill>
        <p:spPr>
          <a:xfrm>
            <a:off x="4397604" y="2105067"/>
            <a:ext cx="4136011" cy="2884602"/>
          </a:xfrm>
          <a:prstGeom prst="rect">
            <a:avLst/>
          </a:prstGeom>
          <a:noFill/>
          <a:ln cap="flat" cmpd="sng" w="952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3" name="Google Shape;443;p58"/>
          <p:cNvPicPr preferRelativeResize="0"/>
          <p:nvPr/>
        </p:nvPicPr>
        <p:blipFill rotWithShape="1">
          <a:blip r:embed="rId5">
            <a:alphaModFix/>
          </a:blip>
          <a:srcRect b="31589" l="378" r="56116" t="7929"/>
          <a:stretch/>
        </p:blipFill>
        <p:spPr>
          <a:xfrm>
            <a:off x="3007313" y="972140"/>
            <a:ext cx="5653560" cy="417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8"/>
          <p:cNvPicPr preferRelativeResize="0"/>
          <p:nvPr/>
        </p:nvPicPr>
        <p:blipFill rotWithShape="1">
          <a:blip r:embed="rId6">
            <a:alphaModFix/>
          </a:blip>
          <a:srcRect b="35807" l="0" r="71134" t="8338"/>
          <a:stretch/>
        </p:blipFill>
        <p:spPr>
          <a:xfrm>
            <a:off x="3631514" y="972140"/>
            <a:ext cx="4659202" cy="411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9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Common POS</a:t>
            </a:r>
            <a:endParaRPr/>
          </a:p>
        </p:txBody>
      </p:sp>
      <p:sp>
        <p:nvSpPr>
          <p:cNvPr id="450" name="Google Shape;450;p59"/>
          <p:cNvSpPr txBox="1"/>
          <p:nvPr>
            <p:ph idx="1" type="body"/>
          </p:nvPr>
        </p:nvSpPr>
        <p:spPr>
          <a:xfrm>
            <a:off x="1028700" y="1714500"/>
            <a:ext cx="7200900" cy="26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9050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 b="1"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b="1" lang="en-GB"/>
              <a:t>Noun 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b="1" lang="en-GB"/>
              <a:t>names of people / place /organizations /concepts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V</a:t>
            </a:r>
            <a:r>
              <a:rPr b="1" i="1" lang="en-GB"/>
              <a:t>erb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b="1" lang="en-GB"/>
              <a:t>Express action</a:t>
            </a:r>
            <a:endParaRPr b="1" i="1"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b="1" i="1" lang="en-GB"/>
              <a:t>Adjective 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b="1" i="1" lang="en-GB"/>
              <a:t>Describe properties of Noun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0"/>
          <p:cNvSpPr txBox="1"/>
          <p:nvPr>
            <p:ph type="title"/>
          </p:nvPr>
        </p:nvSpPr>
        <p:spPr>
          <a:xfrm>
            <a:off x="1028700" y="514351"/>
            <a:ext cx="7200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Named Entity Recognition</a:t>
            </a:r>
            <a:endParaRPr/>
          </a:p>
        </p:txBody>
      </p:sp>
      <p:sp>
        <p:nvSpPr>
          <p:cNvPr id="456" name="Google Shape;456;p60"/>
          <p:cNvSpPr txBox="1"/>
          <p:nvPr>
            <p:ph idx="1" type="body"/>
          </p:nvPr>
        </p:nvSpPr>
        <p:spPr>
          <a:xfrm>
            <a:off x="1028700" y="1456442"/>
            <a:ext cx="7200900" cy="29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Seeks to locate and classify elements in text into pre-defined categories such as </a:t>
            </a:r>
            <a:r>
              <a:rPr b="1" lang="en-GB"/>
              <a:t>names of persons, organizations, locations, expressions of times, quantities, monetary values, percentages, etc.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NER is used in many fields in </a:t>
            </a:r>
            <a:r>
              <a:rPr lang="en-GB" u="sng">
                <a:solidFill>
                  <a:schemeClr val="hlink"/>
                </a:solidFill>
                <a:hlinkClick r:id="rId3"/>
              </a:rPr>
              <a:t>Natural Language Processing</a:t>
            </a:r>
            <a:r>
              <a:rPr lang="en-GB"/>
              <a:t> (NLP), and it can help answering many real-world questions, such as: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Which companies were mentioned in the news article?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Were specified products mentioned in complaints or reviews?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Does the tweet contain the name of a person? Does the tweet contain this person’s location?</a:t>
            </a:r>
            <a:endParaRPr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 txBox="1"/>
          <p:nvPr>
            <p:ph type="title"/>
          </p:nvPr>
        </p:nvSpPr>
        <p:spPr>
          <a:xfrm>
            <a:off x="1028700" y="514350"/>
            <a:ext cx="7200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Pronouns and Determiners</a:t>
            </a:r>
            <a:endParaRPr/>
          </a:p>
        </p:txBody>
      </p:sp>
      <p:sp>
        <p:nvSpPr>
          <p:cNvPr id="462" name="Google Shape;462;p61"/>
          <p:cNvSpPr txBox="1"/>
          <p:nvPr>
            <p:ph idx="1" type="body"/>
          </p:nvPr>
        </p:nvSpPr>
        <p:spPr>
          <a:xfrm>
            <a:off x="1028700" y="1166567"/>
            <a:ext cx="7200900" cy="32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b="1" i="1" lang="en-GB"/>
              <a:t>Pronouns </a:t>
            </a:r>
            <a:r>
              <a:rPr lang="en-GB"/>
              <a:t>are a class of words that act like variables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They refer to a person or thing that is important in the discourse context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 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I have bought the new Tata Tigor.  </a:t>
            </a:r>
            <a:r>
              <a:rPr b="1" lang="en-GB">
                <a:solidFill>
                  <a:srgbClr val="C00000"/>
                </a:solidFill>
              </a:rPr>
              <a:t>It’s</a:t>
            </a:r>
            <a:r>
              <a:rPr lang="en-GB"/>
              <a:t> a marvelous car with smooth pick-up.</a:t>
            </a:r>
            <a:endParaRPr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My daughter wanted a new car. </a:t>
            </a:r>
            <a:r>
              <a:rPr b="1" lang="en-GB">
                <a:solidFill>
                  <a:srgbClr val="C00000"/>
                </a:solidFill>
              </a:rPr>
              <a:t>We</a:t>
            </a:r>
            <a:r>
              <a:rPr lang="en-GB"/>
              <a:t> chose the new Renault Kwid. </a:t>
            </a:r>
            <a:r>
              <a:rPr b="1" lang="en-GB">
                <a:solidFill>
                  <a:srgbClr val="C00000"/>
                </a:solidFill>
              </a:rPr>
              <a:t>It’s</a:t>
            </a:r>
            <a:r>
              <a:rPr lang="en-GB"/>
              <a:t> the perfect car for </a:t>
            </a:r>
            <a:r>
              <a:rPr b="1" lang="en-GB">
                <a:solidFill>
                  <a:srgbClr val="C00000"/>
                </a:solidFill>
              </a:rPr>
              <a:t>her</a:t>
            </a:r>
            <a:endParaRPr>
              <a:solidFill>
                <a:srgbClr val="C00000"/>
              </a:solidFill>
            </a:endParaRPr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rgbClr val="C00000"/>
              </a:buClr>
              <a:buSzPts val="1500"/>
              <a:buChar char="■"/>
            </a:pPr>
            <a:r>
              <a:rPr b="1" lang="en-GB">
                <a:solidFill>
                  <a:srgbClr val="C00000"/>
                </a:solidFill>
              </a:rPr>
              <a:t>The</a:t>
            </a:r>
            <a:r>
              <a:rPr lang="en-GB"/>
              <a:t> lazy fox jumped over </a:t>
            </a:r>
            <a:r>
              <a:rPr b="1" lang="en-GB">
                <a:solidFill>
                  <a:srgbClr val="C00000"/>
                </a:solidFill>
              </a:rPr>
              <a:t>the</a:t>
            </a:r>
            <a:r>
              <a:rPr lang="en-GB"/>
              <a:t> blue moon</a:t>
            </a:r>
            <a:endParaRPr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2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Adverbs, Prepositions, Particles</a:t>
            </a:r>
            <a:endParaRPr/>
          </a:p>
        </p:txBody>
      </p:sp>
      <p:sp>
        <p:nvSpPr>
          <p:cNvPr id="468" name="Google Shape;468;p62"/>
          <p:cNvSpPr txBox="1"/>
          <p:nvPr>
            <p:ph idx="1" type="body"/>
          </p:nvPr>
        </p:nvSpPr>
        <p:spPr>
          <a:xfrm>
            <a:off x="1028700" y="1527143"/>
            <a:ext cx="7200900" cy="28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What do  you think of my dress?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It’s good.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It’s </a:t>
            </a:r>
            <a:r>
              <a:rPr b="1" lang="en-GB"/>
              <a:t>very</a:t>
            </a:r>
            <a:r>
              <a:rPr lang="en-GB"/>
              <a:t> nice! 	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It’s bad!		</a:t>
            </a:r>
            <a:endParaRPr b="1">
              <a:solidFill>
                <a:srgbClr val="C00000"/>
              </a:solidFill>
            </a:endParaRPr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It’s not bad! 			</a:t>
            </a:r>
            <a:r>
              <a:rPr b="1" lang="en-GB">
                <a:solidFill>
                  <a:srgbClr val="C00000"/>
                </a:solidFill>
              </a:rPr>
              <a:t> Adverb makes a difference</a:t>
            </a:r>
            <a:endParaRPr/>
          </a:p>
          <a:p>
            <a:pPr indent="-19050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I sit </a:t>
            </a:r>
            <a:r>
              <a:rPr b="1" lang="en-GB"/>
              <a:t>on</a:t>
            </a:r>
            <a:r>
              <a:rPr lang="en-GB"/>
              <a:t> the bench but wade </a:t>
            </a:r>
            <a:r>
              <a:rPr b="1" lang="en-GB"/>
              <a:t>in</a:t>
            </a:r>
            <a:r>
              <a:rPr lang="en-GB"/>
              <a:t> water – </a:t>
            </a:r>
            <a:r>
              <a:rPr b="1" i="1" lang="en-GB">
                <a:solidFill>
                  <a:srgbClr val="C00000"/>
                </a:solidFill>
              </a:rPr>
              <a:t>spatial relationships</a:t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b="1" i="1" lang="en-GB"/>
              <a:t>Particles </a:t>
            </a:r>
            <a:r>
              <a:rPr lang="en-GB"/>
              <a:t>are a subclass of prepositions that enter into strong bonds with verbs to create </a:t>
            </a:r>
            <a:r>
              <a:rPr b="1" lang="en-GB"/>
              <a:t>PHRASAL VERBS </a:t>
            </a:r>
            <a:r>
              <a:rPr lang="en-GB"/>
              <a:t>that become separate lexical entry</a:t>
            </a:r>
            <a:r>
              <a:rPr lang="en-GB">
                <a:solidFill>
                  <a:schemeClr val="dk1"/>
                </a:solidFill>
              </a:rPr>
              <a:t> 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i="1" lang="en-GB">
                <a:solidFill>
                  <a:schemeClr val="dk1"/>
                </a:solidFill>
              </a:rPr>
              <a:t>I was </a:t>
            </a:r>
            <a:r>
              <a:rPr b="1" i="1" lang="en-GB">
                <a:solidFill>
                  <a:srgbClr val="C00000"/>
                </a:solidFill>
              </a:rPr>
              <a:t>put off </a:t>
            </a:r>
            <a:r>
              <a:rPr i="1" lang="en-GB">
                <a:solidFill>
                  <a:schemeClr val="dk1"/>
                </a:solidFill>
              </a:rPr>
              <a:t>by the remarks</a:t>
            </a:r>
            <a:endParaRPr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3"/>
          <p:cNvSpPr txBox="1"/>
          <p:nvPr>
            <p:ph type="title"/>
          </p:nvPr>
        </p:nvSpPr>
        <p:spPr>
          <a:xfrm>
            <a:off x="1028700" y="514350"/>
            <a:ext cx="7200900" cy="111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Classification</a:t>
            </a:r>
            <a:endParaRPr/>
          </a:p>
        </p:txBody>
      </p:sp>
      <p:sp>
        <p:nvSpPr>
          <p:cNvPr id="474" name="Google Shape;474;p63"/>
          <p:cNvSpPr txBox="1"/>
          <p:nvPr/>
        </p:nvSpPr>
        <p:spPr>
          <a:xfrm>
            <a:off x="1028700" y="1248131"/>
            <a:ext cx="3982200" cy="2724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Training Data - Create Annotated training Samples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Train a classifier - Bayesian Classifier, SVM, Neural Network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Features - words, Noun/verb words/ phrases / ngrams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For new samples - apply classifier 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Georgia"/>
                <a:ea typeface="Georgia"/>
                <a:cs typeface="Georgia"/>
                <a:sym typeface="Georgia"/>
              </a:rPr>
              <a:t>Evaluate</a:t>
            </a:r>
            <a:endParaRPr sz="1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75" name="Google Shape;475;p63"/>
          <p:cNvSpPr txBox="1"/>
          <p:nvPr/>
        </p:nvSpPr>
        <p:spPr>
          <a:xfrm>
            <a:off x="5105250" y="1382475"/>
            <a:ext cx="3675300" cy="33132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Challenges - Right or Wrong?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Text Ambiguity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3429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500"/>
              <a:buChar char="●"/>
            </a:pPr>
            <a:r>
              <a:rPr lang="en-GB" sz="1500">
                <a:solidFill>
                  <a:srgbClr val="333333"/>
                </a:solidFill>
                <a:highlight>
                  <a:srgbClr val="FFFFFF"/>
                </a:highlight>
              </a:rPr>
              <a:t>I have never tasted a cake quite like that one before!</a:t>
            </a:r>
            <a:endParaRPr sz="15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333333"/>
                </a:solidFill>
                <a:highlight>
                  <a:srgbClr val="FFFFFF"/>
                </a:highlight>
              </a:rPr>
              <a:t>Ambiguity: Was the cake good or bad?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Punctuations matter - but people forget them especially on Social Meda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3429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I’m sorry I love you!  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34290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n-GB" sz="1500">
                <a:latin typeface="Georgia"/>
                <a:ea typeface="Georgia"/>
                <a:cs typeface="Georgia"/>
                <a:sym typeface="Georgia"/>
              </a:rPr>
              <a:t>I’m sorry; I love you!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76" name="Google Shape;47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538" y="3967781"/>
            <a:ext cx="349444" cy="31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7538" y="4280495"/>
            <a:ext cx="349444" cy="356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1028700" y="514350"/>
            <a:ext cx="72009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300"/>
              <a:buFont typeface="Georgia"/>
              <a:buNone/>
            </a:pPr>
            <a:r>
              <a:rPr lang="en-GB"/>
              <a:t>Turing Test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23174" l="24662" r="25815" t="10309"/>
          <a:stretch/>
        </p:blipFill>
        <p:spPr>
          <a:xfrm>
            <a:off x="917916" y="1161903"/>
            <a:ext cx="4811153" cy="364924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5876778" y="2432528"/>
            <a:ext cx="2922600" cy="1146600"/>
          </a:xfrm>
          <a:prstGeom prst="rect">
            <a:avLst/>
          </a:prstGeom>
          <a:solidFill>
            <a:schemeClr val="lt1"/>
          </a:solidFill>
          <a:ln cap="flat" cmpd="sng" w="349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 - the interrogator, has to determine which player – A or B – is a computer and which is a human based on the responses to written questions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4"/>
          <p:cNvSpPr txBox="1"/>
          <p:nvPr>
            <p:ph type="title"/>
          </p:nvPr>
        </p:nvSpPr>
        <p:spPr>
          <a:xfrm>
            <a:off x="1028700" y="514350"/>
            <a:ext cx="7200900" cy="695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Annotation and Evaluation</a:t>
            </a:r>
            <a:endParaRPr/>
          </a:p>
        </p:txBody>
      </p:sp>
      <p:sp>
        <p:nvSpPr>
          <p:cNvPr id="483" name="Google Shape;483;p64"/>
          <p:cNvSpPr txBox="1"/>
          <p:nvPr/>
        </p:nvSpPr>
        <p:spPr>
          <a:xfrm>
            <a:off x="1199644" y="1317038"/>
            <a:ext cx="55275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Georgia"/>
                <a:ea typeface="Georgia"/>
                <a:cs typeface="Georgia"/>
                <a:sym typeface="Georgia"/>
              </a:rPr>
              <a:t>Difficult challenges - no absolute measure of correctness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Georgia"/>
                <a:ea typeface="Georgia"/>
                <a:cs typeface="Georgia"/>
                <a:sym typeface="Georgia"/>
              </a:rPr>
              <a:t>Yet machines have to be judged by humans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84" name="Google Shape;48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644" y="2290050"/>
            <a:ext cx="4671244" cy="15967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85" name="Google Shape;485;p64"/>
          <p:cNvSpPr txBox="1"/>
          <p:nvPr/>
        </p:nvSpPr>
        <p:spPr>
          <a:xfrm>
            <a:off x="5870888" y="2505206"/>
            <a:ext cx="1669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Georgia"/>
                <a:ea typeface="Georgia"/>
                <a:cs typeface="Georgia"/>
                <a:sym typeface="Georgia"/>
              </a:rPr>
              <a:t>Is this a good translation?</a:t>
            </a:r>
            <a:endParaRPr sz="13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6" name="Google Shape;486;p64"/>
          <p:cNvSpPr txBox="1"/>
          <p:nvPr/>
        </p:nvSpPr>
        <p:spPr>
          <a:xfrm>
            <a:off x="2245625" y="4165325"/>
            <a:ext cx="64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Georgia"/>
                <a:ea typeface="Georgia"/>
                <a:cs typeface="Georgia"/>
                <a:sym typeface="Georgia"/>
              </a:rPr>
              <a:t>Next lecture - how are these issues handled?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1028700" y="514350"/>
            <a:ext cx="7200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Georgia"/>
              <a:buNone/>
            </a:pPr>
            <a:r>
              <a:rPr lang="en-GB"/>
              <a:t>Why Natural Language Processing</a:t>
            </a:r>
            <a:endParaRPr/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1028700" y="1097280"/>
            <a:ext cx="72009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To enable automated “characterization and understanding” of humongous Volumes of linguistic content generated  at rapid Velocity in the form of conversations, writing, and other media</a:t>
            </a:r>
            <a:endParaRPr/>
          </a:p>
          <a:p>
            <a:pPr indent="0" lvl="0" marL="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  <a:p>
            <a:pPr indent="-285750" lvl="0" marL="2921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■"/>
            </a:pPr>
            <a:r>
              <a:rPr lang="en-GB"/>
              <a:t>Needs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Understanding of the relationships between linguistic utterances and the world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Understanding of the linguistic structures by which language communicates</a:t>
            </a:r>
            <a:endParaRPr/>
          </a:p>
          <a:p>
            <a:pPr indent="-28575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Char char="–"/>
            </a:pPr>
            <a:r>
              <a:rPr lang="en-GB"/>
              <a:t>Some understanding about cognitive aspects of how humans acquire, produce, and understand language</a:t>
            </a:r>
            <a:endParaRPr/>
          </a:p>
          <a:p>
            <a:pPr indent="-190500" lvl="1" marL="685800" rtl="0" algn="l">
              <a:lnSpc>
                <a:spcPct val="94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1028700" y="514350"/>
            <a:ext cx="7200900" cy="580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your NLU application?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1028700" y="1094625"/>
            <a:ext cx="7200900" cy="3492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C1515"/>
                </a:solidFill>
              </a:rPr>
              <a:t>Responses from students</a:t>
            </a:r>
            <a:endParaRPr>
              <a:solidFill>
                <a:srgbClr val="8C1515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8C1515"/>
                </a:solidFill>
              </a:rPr>
              <a:t>Smart assistant - Alexa, Siri - weather, sports, news, directions, voice commands for home automation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80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cannot understand all languages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can’t converse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syntactically correct commands only 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can’t understand intent - expectation not met - ambiguity 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doesn’t understand emotion of voice 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Language Translator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Predictive typing - gmail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Email filter - spam / non-spam/ promotional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Text auto-correction - 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Story completion game 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Sentiment analysis - reviews of the product - features of the product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Summarization - 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Entities and Relations Knowledge Graph – &gt; Transactions → fraud?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Crime News - Semantic role Labeling</a:t>
            </a:r>
            <a:endParaRPr>
              <a:solidFill>
                <a:srgbClr val="8C1515"/>
              </a:solidFill>
            </a:endParaRPr>
          </a:p>
          <a:p>
            <a:pPr indent="-254000" lvl="0" marL="342900" rtl="0" algn="l">
              <a:spcBef>
                <a:spcPts val="0"/>
              </a:spcBef>
              <a:spcAft>
                <a:spcPts val="0"/>
              </a:spcAft>
              <a:buClr>
                <a:srgbClr val="8C1515"/>
              </a:buClr>
              <a:buSzPts val="1400"/>
              <a:buChar char="-"/>
            </a:pPr>
            <a:r>
              <a:rPr lang="en-GB">
                <a:solidFill>
                  <a:srgbClr val="8C1515"/>
                </a:solidFill>
              </a:rPr>
              <a:t>Question - Answering Systems</a:t>
            </a:r>
            <a:endParaRPr>
              <a:solidFill>
                <a:srgbClr val="8C1515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1554956" y="0"/>
            <a:ext cx="60318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 sz="2700"/>
              <a:t>NLP and Text Processing Tasks</a:t>
            </a:r>
            <a:endParaRPr/>
          </a:p>
        </p:txBody>
      </p:sp>
      <p:grpSp>
        <p:nvGrpSpPr>
          <p:cNvPr id="204" name="Google Shape;204;p31"/>
          <p:cNvGrpSpPr/>
          <p:nvPr/>
        </p:nvGrpSpPr>
        <p:grpSpPr>
          <a:xfrm>
            <a:off x="1244707" y="865072"/>
            <a:ext cx="6529474" cy="3511116"/>
            <a:chOff x="5348" y="1023161"/>
            <a:chExt cx="8705965" cy="4681488"/>
          </a:xfrm>
        </p:grpSpPr>
        <p:sp>
          <p:nvSpPr>
            <p:cNvPr id="205" name="Google Shape;205;p31"/>
            <p:cNvSpPr/>
            <p:nvPr/>
          </p:nvSpPr>
          <p:spPr>
            <a:xfrm>
              <a:off x="5348" y="1023161"/>
              <a:ext cx="1896600" cy="14157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1"/>
            <p:cNvSpPr txBox="1"/>
            <p:nvPr/>
          </p:nvSpPr>
          <p:spPr>
            <a:xfrm>
              <a:off x="38522" y="1056335"/>
              <a:ext cx="1830300" cy="13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75" lIns="12375" spcFirstLastPara="1" rIns="12375" wrap="square" tIns="37150">
              <a:noAutofit/>
            </a:bodyPr>
            <a:lstStyle/>
            <a:p>
              <a:pPr indent="-8890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Extracting Drug names, disease names, product mentions, email ids,</a:t>
              </a:r>
              <a:endParaRPr sz="1100"/>
            </a:p>
            <a:p>
              <a:pPr indent="-88900" lvl="1" marL="889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addresses</a:t>
              </a:r>
              <a:endParaRPr b="0" i="0" sz="1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>
              <a:off x="5348" y="2438956"/>
              <a:ext cx="1896600" cy="608700"/>
            </a:xfrm>
            <a:prstGeom prst="rect">
              <a:avLst/>
            </a:prstGeom>
            <a:solidFill>
              <a:srgbClr val="E6C068"/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1"/>
            <p:cNvSpPr txBox="1"/>
            <p:nvPr/>
          </p:nvSpPr>
          <p:spPr>
            <a:xfrm>
              <a:off x="5348" y="2438956"/>
              <a:ext cx="13356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40000" spcFirstLastPara="1" rIns="133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100"/>
                <a:buFont typeface="Georgia"/>
                <a:buNone/>
              </a:pPr>
              <a:r>
                <a:rPr lang="en-GB" sz="1100">
                  <a:solidFill>
                    <a:srgbClr val="C00000"/>
                  </a:solidFill>
                  <a:latin typeface="Georgia"/>
                  <a:ea typeface="Georgia"/>
                  <a:cs typeface="Georgia"/>
                  <a:sym typeface="Georgia"/>
                </a:rPr>
                <a:t>Information Extraction</a:t>
              </a:r>
              <a:endParaRPr sz="1100"/>
            </a:p>
          </p:txBody>
        </p:sp>
        <p:sp>
          <p:nvSpPr>
            <p:cNvPr id="209" name="Google Shape;209;p31"/>
            <p:cNvSpPr/>
            <p:nvPr/>
          </p:nvSpPr>
          <p:spPr>
            <a:xfrm>
              <a:off x="1394656" y="2535657"/>
              <a:ext cx="663900" cy="663900"/>
            </a:xfrm>
            <a:prstGeom prst="ellipse">
              <a:avLst/>
            </a:prstGeom>
            <a:solidFill>
              <a:srgbClr val="F4E8D2">
                <a:alpha val="89800"/>
              </a:srgbClr>
            </a:solidFill>
            <a:ln cap="flat" cmpd="sng" w="34925">
              <a:solidFill>
                <a:srgbClr val="F4E8D2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1"/>
            <p:cNvSpPr/>
            <p:nvPr/>
          </p:nvSpPr>
          <p:spPr>
            <a:xfrm>
              <a:off x="2222934" y="1023161"/>
              <a:ext cx="1896600" cy="14157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1"/>
            <p:cNvSpPr txBox="1"/>
            <p:nvPr/>
          </p:nvSpPr>
          <p:spPr>
            <a:xfrm>
              <a:off x="2256108" y="1056335"/>
              <a:ext cx="1830300" cy="13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75" lIns="12375" spcFirstLastPara="1" rIns="12375" wrap="square" tIns="37150">
              <a:noAutofit/>
            </a:bodyPr>
            <a:lstStyle/>
            <a:p>
              <a:pPr indent="-8890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Extracting Events / Sentiments Who did / said What, When, How, Why</a:t>
              </a:r>
              <a:endParaRPr sz="1100"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2222934" y="2438956"/>
              <a:ext cx="1896600" cy="608700"/>
            </a:xfrm>
            <a:prstGeom prst="rect">
              <a:avLst/>
            </a:prstGeom>
            <a:solidFill>
              <a:srgbClr val="E6C068"/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 txBox="1"/>
            <p:nvPr/>
          </p:nvSpPr>
          <p:spPr>
            <a:xfrm>
              <a:off x="2222934" y="2438956"/>
              <a:ext cx="13356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40000" spcFirstLastPara="1" rIns="133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100"/>
                <a:buFont typeface="Georgia"/>
                <a:buNone/>
              </a:pPr>
              <a:r>
                <a:rPr lang="en-GB" sz="1100">
                  <a:solidFill>
                    <a:srgbClr val="C00000"/>
                  </a:solidFill>
                  <a:latin typeface="Georgia"/>
                  <a:ea typeface="Georgia"/>
                  <a:cs typeface="Georgia"/>
                  <a:sym typeface="Georgia"/>
                </a:rPr>
                <a:t>Linguistic Analysis</a:t>
              </a:r>
              <a:endParaRPr sz="1100"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3612242" y="2535657"/>
              <a:ext cx="663900" cy="663900"/>
            </a:xfrm>
            <a:prstGeom prst="ellipse">
              <a:avLst/>
            </a:prstGeom>
            <a:solidFill>
              <a:srgbClr val="F4E8D2">
                <a:alpha val="89800"/>
              </a:srgbClr>
            </a:solidFill>
            <a:ln cap="flat" cmpd="sng" w="34925">
              <a:solidFill>
                <a:srgbClr val="F4E8D2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4440520" y="1023161"/>
              <a:ext cx="1896600" cy="14157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 txBox="1"/>
            <p:nvPr/>
          </p:nvSpPr>
          <p:spPr>
            <a:xfrm>
              <a:off x="4473694" y="1056335"/>
              <a:ext cx="1830300" cy="13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75" lIns="12375" spcFirstLastPara="1" rIns="12375" wrap="square" tIns="37150">
              <a:noAutofit/>
            </a:bodyPr>
            <a:lstStyle/>
            <a:p>
              <a:pPr indent="-8890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How many negative reviews – on which aspect of product / service </a:t>
              </a:r>
              <a:endParaRPr sz="1100"/>
            </a:p>
          </p:txBody>
        </p:sp>
        <p:sp>
          <p:nvSpPr>
            <p:cNvPr id="217" name="Google Shape;217;p31"/>
            <p:cNvSpPr/>
            <p:nvPr/>
          </p:nvSpPr>
          <p:spPr>
            <a:xfrm>
              <a:off x="4440520" y="2438956"/>
              <a:ext cx="1896600" cy="608700"/>
            </a:xfrm>
            <a:prstGeom prst="rect">
              <a:avLst/>
            </a:prstGeom>
            <a:solidFill>
              <a:srgbClr val="E6C068"/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1"/>
            <p:cNvSpPr txBox="1"/>
            <p:nvPr/>
          </p:nvSpPr>
          <p:spPr>
            <a:xfrm>
              <a:off x="4440520" y="2438956"/>
              <a:ext cx="13356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40000" spcFirstLastPara="1" rIns="133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100"/>
                <a:buFont typeface="Georgia"/>
                <a:buNone/>
              </a:pPr>
              <a:r>
                <a:rPr lang="en-GB" sz="1100">
                  <a:solidFill>
                    <a:srgbClr val="C00000"/>
                  </a:solidFill>
                  <a:latin typeface="Georgia"/>
                  <a:ea typeface="Georgia"/>
                  <a:cs typeface="Georgia"/>
                  <a:sym typeface="Georgia"/>
                </a:rPr>
                <a:t>Statistical Analysis</a:t>
              </a:r>
              <a:endParaRPr sz="1100"/>
            </a:p>
          </p:txBody>
        </p:sp>
        <p:sp>
          <p:nvSpPr>
            <p:cNvPr id="219" name="Google Shape;219;p31"/>
            <p:cNvSpPr/>
            <p:nvPr/>
          </p:nvSpPr>
          <p:spPr>
            <a:xfrm>
              <a:off x="5829828" y="2535657"/>
              <a:ext cx="663900" cy="663900"/>
            </a:xfrm>
            <a:prstGeom prst="ellipse">
              <a:avLst/>
            </a:prstGeom>
            <a:solidFill>
              <a:srgbClr val="F4E8D2">
                <a:alpha val="89800"/>
              </a:srgbClr>
            </a:solidFill>
            <a:ln cap="flat" cmpd="sng" w="34925">
              <a:solidFill>
                <a:srgbClr val="F4E8D2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6658106" y="1023161"/>
              <a:ext cx="1896600" cy="14157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1"/>
            <p:cNvSpPr txBox="1"/>
            <p:nvPr/>
          </p:nvSpPr>
          <p:spPr>
            <a:xfrm>
              <a:off x="6691280" y="1056335"/>
              <a:ext cx="1830300" cy="13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75" lIns="12375" spcFirstLastPara="1" rIns="12375" wrap="square" tIns="37150">
              <a:noAutofit/>
            </a:bodyPr>
            <a:lstStyle/>
            <a:p>
              <a:pPr indent="-8890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Risk assessment – new policy about environment / health care / education</a:t>
              </a:r>
              <a:endParaRPr sz="1100"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6658106" y="2438956"/>
              <a:ext cx="1896600" cy="608700"/>
            </a:xfrm>
            <a:prstGeom prst="rect">
              <a:avLst/>
            </a:prstGeom>
            <a:solidFill>
              <a:srgbClr val="E6C068"/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1"/>
            <p:cNvSpPr txBox="1"/>
            <p:nvPr/>
          </p:nvSpPr>
          <p:spPr>
            <a:xfrm>
              <a:off x="6658106" y="2438956"/>
              <a:ext cx="13356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40000" spcFirstLastPara="1" rIns="133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100"/>
                <a:buFont typeface="Georgia"/>
                <a:buNone/>
              </a:pPr>
              <a:r>
                <a:rPr lang="en-GB" sz="1100">
                  <a:solidFill>
                    <a:srgbClr val="C00000"/>
                  </a:solidFill>
                  <a:latin typeface="Georgia"/>
                  <a:ea typeface="Georgia"/>
                  <a:cs typeface="Georgia"/>
                  <a:sym typeface="Georgia"/>
                </a:rPr>
                <a:t>Drawing Inference</a:t>
              </a:r>
              <a:endParaRPr sz="1100"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8047413" y="2535657"/>
              <a:ext cx="663900" cy="663900"/>
            </a:xfrm>
            <a:prstGeom prst="ellipse">
              <a:avLst/>
            </a:prstGeom>
            <a:solidFill>
              <a:srgbClr val="F4E8D2">
                <a:alpha val="89800"/>
              </a:srgbClr>
            </a:solidFill>
            <a:ln cap="flat" cmpd="sng" w="34925">
              <a:solidFill>
                <a:srgbClr val="F4E8D2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5348" y="3528254"/>
              <a:ext cx="1896600" cy="14157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1"/>
            <p:cNvSpPr txBox="1"/>
            <p:nvPr/>
          </p:nvSpPr>
          <p:spPr>
            <a:xfrm>
              <a:off x="38522" y="3561428"/>
              <a:ext cx="1830300" cy="13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75" lIns="12375" spcFirstLastPara="1" rIns="12375" wrap="square" tIns="37150">
              <a:noAutofit/>
            </a:bodyPr>
            <a:lstStyle/>
            <a:p>
              <a:pPr indent="-8890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What are the causes a disease?</a:t>
              </a:r>
              <a:endParaRPr sz="1100"/>
            </a:p>
            <a:p>
              <a:pPr indent="-88900" lvl="1" marL="889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What is the policy for Paternity leave?</a:t>
              </a:r>
              <a:endParaRPr sz="1100"/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5348" y="4944048"/>
              <a:ext cx="1896600" cy="608700"/>
            </a:xfrm>
            <a:prstGeom prst="rect">
              <a:avLst/>
            </a:prstGeom>
            <a:solidFill>
              <a:srgbClr val="E6C068"/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 txBox="1"/>
            <p:nvPr/>
          </p:nvSpPr>
          <p:spPr>
            <a:xfrm>
              <a:off x="5348" y="4944048"/>
              <a:ext cx="13356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40000" spcFirstLastPara="1" rIns="133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100"/>
                <a:buFont typeface="Georgia"/>
                <a:buNone/>
              </a:pPr>
              <a:r>
                <a:rPr lang="en-GB" sz="1100">
                  <a:solidFill>
                    <a:srgbClr val="C00000"/>
                  </a:solidFill>
                  <a:latin typeface="Georgia"/>
                  <a:ea typeface="Georgia"/>
                  <a:cs typeface="Georgia"/>
                  <a:sym typeface="Georgia"/>
                </a:rPr>
                <a:t>Question Answering</a:t>
              </a:r>
              <a:endParaRPr sz="1100"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1394656" y="5040749"/>
              <a:ext cx="663900" cy="663900"/>
            </a:xfrm>
            <a:prstGeom prst="ellipse">
              <a:avLst/>
            </a:prstGeom>
            <a:solidFill>
              <a:srgbClr val="F4E8D2">
                <a:alpha val="89800"/>
              </a:srgbClr>
            </a:solidFill>
            <a:ln cap="flat" cmpd="sng" w="34925">
              <a:solidFill>
                <a:srgbClr val="F4E8D2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2222934" y="3528254"/>
              <a:ext cx="1896600" cy="14157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 txBox="1"/>
            <p:nvPr/>
          </p:nvSpPr>
          <p:spPr>
            <a:xfrm>
              <a:off x="2256108" y="3561428"/>
              <a:ext cx="1830300" cy="13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75" lIns="12375" spcFirstLastPara="1" rIns="12375" wrap="square" tIns="37150">
              <a:noAutofit/>
            </a:bodyPr>
            <a:lstStyle/>
            <a:p>
              <a:pPr indent="-8890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Summary of Financial obligations on signing a new contract with an alliance </a:t>
              </a:r>
              <a:endParaRPr sz="1100"/>
            </a:p>
          </p:txBody>
        </p:sp>
        <p:sp>
          <p:nvSpPr>
            <p:cNvPr id="232" name="Google Shape;232;p31"/>
            <p:cNvSpPr/>
            <p:nvPr/>
          </p:nvSpPr>
          <p:spPr>
            <a:xfrm>
              <a:off x="2222934" y="4944048"/>
              <a:ext cx="1896600" cy="608700"/>
            </a:xfrm>
            <a:prstGeom prst="rect">
              <a:avLst/>
            </a:prstGeom>
            <a:solidFill>
              <a:srgbClr val="E6C068"/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1"/>
            <p:cNvSpPr txBox="1"/>
            <p:nvPr/>
          </p:nvSpPr>
          <p:spPr>
            <a:xfrm>
              <a:off x="2222934" y="4944048"/>
              <a:ext cx="13356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40000" spcFirstLastPara="1" rIns="133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100"/>
                <a:buFont typeface="Georgia"/>
                <a:buNone/>
              </a:pPr>
              <a:r>
                <a:rPr lang="en-GB" sz="1100">
                  <a:solidFill>
                    <a:srgbClr val="C00000"/>
                  </a:solidFill>
                  <a:latin typeface="Georgia"/>
                  <a:ea typeface="Georgia"/>
                  <a:cs typeface="Georgia"/>
                  <a:sym typeface="Georgia"/>
                </a:rPr>
                <a:t>Summarization</a:t>
              </a:r>
              <a:endParaRPr sz="1100"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3612242" y="5040749"/>
              <a:ext cx="663900" cy="663900"/>
            </a:xfrm>
            <a:prstGeom prst="ellipse">
              <a:avLst/>
            </a:prstGeom>
            <a:solidFill>
              <a:srgbClr val="F4E8D2">
                <a:alpha val="89800"/>
              </a:srgbClr>
            </a:solidFill>
            <a:ln cap="flat" cmpd="sng" w="34925">
              <a:solidFill>
                <a:srgbClr val="F4E8D2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4440520" y="3528254"/>
              <a:ext cx="1896600" cy="14157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1"/>
            <p:cNvSpPr txBox="1"/>
            <p:nvPr/>
          </p:nvSpPr>
          <p:spPr>
            <a:xfrm>
              <a:off x="4473694" y="3561428"/>
              <a:ext cx="1830300" cy="13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75" lIns="12375" spcFirstLastPara="1" rIns="12375" wrap="square" tIns="37150">
              <a:noAutofit/>
            </a:bodyPr>
            <a:lstStyle/>
            <a:p>
              <a:pPr indent="-8890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General Purpose Conversation  - Question</a:t>
              </a:r>
              <a:endParaRPr sz="1100"/>
            </a:p>
            <a:p>
              <a:pPr indent="-88900" lvl="1" marL="889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Understand &amp; Empathize</a:t>
              </a:r>
              <a:endParaRPr b="0" i="0" sz="1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  <a:p>
              <a:pPr indent="-88900" lvl="1" marL="88900" marR="0" rtl="0" algn="l">
                <a:lnSpc>
                  <a:spcPct val="90000"/>
                </a:lnSpc>
                <a:spcBef>
                  <a:spcPts val="10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Answer / Guide /Recommend  </a:t>
              </a:r>
              <a:endParaRPr b="0" i="0" sz="1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4440520" y="4944048"/>
              <a:ext cx="1896600" cy="608700"/>
            </a:xfrm>
            <a:prstGeom prst="rect">
              <a:avLst/>
            </a:prstGeom>
            <a:solidFill>
              <a:srgbClr val="E6C068"/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1"/>
            <p:cNvSpPr txBox="1"/>
            <p:nvPr/>
          </p:nvSpPr>
          <p:spPr>
            <a:xfrm>
              <a:off x="4440520" y="4944048"/>
              <a:ext cx="13356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40000" spcFirstLastPara="1" rIns="133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100"/>
                <a:buFont typeface="Georgia"/>
                <a:buNone/>
              </a:pPr>
              <a:r>
                <a:rPr lang="en-GB" sz="1100">
                  <a:solidFill>
                    <a:srgbClr val="C00000"/>
                  </a:solidFill>
                  <a:latin typeface="Georgia"/>
                  <a:ea typeface="Georgia"/>
                  <a:cs typeface="Georgia"/>
                  <a:sym typeface="Georgia"/>
                </a:rPr>
                <a:t>Natural Language generation</a:t>
              </a:r>
              <a:endParaRPr sz="1100"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829828" y="5040749"/>
              <a:ext cx="663900" cy="663900"/>
            </a:xfrm>
            <a:prstGeom prst="ellipse">
              <a:avLst/>
            </a:prstGeom>
            <a:solidFill>
              <a:srgbClr val="F4E8D2">
                <a:alpha val="89800"/>
              </a:srgbClr>
            </a:solidFill>
            <a:ln cap="flat" cmpd="sng" w="34925">
              <a:solidFill>
                <a:srgbClr val="F4E8D2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1"/>
            <p:cNvSpPr/>
            <p:nvPr/>
          </p:nvSpPr>
          <p:spPr>
            <a:xfrm>
              <a:off x="6658106" y="3528254"/>
              <a:ext cx="1896600" cy="1415700"/>
            </a:xfrm>
            <a:prstGeom prst="round2SameRect">
              <a:avLst>
                <a:gd fmla="val 8000" name="adj1"/>
                <a:gd fmla="val 0" name="adj2"/>
              </a:avLst>
            </a:prstGeom>
            <a:solidFill>
              <a:schemeClr val="lt1">
                <a:alpha val="89800"/>
              </a:schemeClr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1"/>
            <p:cNvSpPr txBox="1"/>
            <p:nvPr/>
          </p:nvSpPr>
          <p:spPr>
            <a:xfrm>
              <a:off x="6691280" y="3561428"/>
              <a:ext cx="1830300" cy="138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375" lIns="12375" spcFirstLastPara="1" rIns="12375" wrap="square" tIns="37150">
              <a:noAutofit/>
            </a:bodyPr>
            <a:lstStyle/>
            <a:p>
              <a:pPr indent="-88900" lvl="1" marL="88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Georgia"/>
                <a:buChar char="•"/>
              </a:pPr>
              <a:r>
                <a:rPr b="0" i="0" lang="en-GB" sz="10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Any language to any language</a:t>
              </a:r>
              <a:endParaRPr sz="1100"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6658106" y="4944048"/>
              <a:ext cx="1896600" cy="608700"/>
            </a:xfrm>
            <a:prstGeom prst="rect">
              <a:avLst/>
            </a:prstGeom>
            <a:solidFill>
              <a:srgbClr val="E6C068"/>
            </a:solidFill>
            <a:ln cap="flat" cmpd="sng" w="34925">
              <a:solidFill>
                <a:srgbClr val="E6C06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 txBox="1"/>
            <p:nvPr/>
          </p:nvSpPr>
          <p:spPr>
            <a:xfrm>
              <a:off x="6658106" y="4944048"/>
              <a:ext cx="1335600" cy="6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40000" spcFirstLastPara="1" rIns="13325" wrap="square" tIns="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1100"/>
                <a:buFont typeface="Georgia"/>
                <a:buNone/>
              </a:pPr>
              <a:r>
                <a:rPr lang="en-GB" sz="1100">
                  <a:solidFill>
                    <a:srgbClr val="C00000"/>
                  </a:solidFill>
                  <a:latin typeface="Georgia"/>
                  <a:ea typeface="Georgia"/>
                  <a:cs typeface="Georgia"/>
                  <a:sym typeface="Georgia"/>
                </a:rPr>
                <a:t>Machine Translation</a:t>
              </a:r>
              <a:endParaRPr sz="1100"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8047413" y="5040749"/>
              <a:ext cx="663900" cy="663900"/>
            </a:xfrm>
            <a:prstGeom prst="ellipse">
              <a:avLst/>
            </a:prstGeom>
            <a:solidFill>
              <a:srgbClr val="F4E8D2">
                <a:alpha val="89800"/>
              </a:srgbClr>
            </a:solidFill>
            <a:ln cap="flat" cmpd="sng" w="34925">
              <a:solidFill>
                <a:srgbClr val="F4E8D2">
                  <a:alpha val="89800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ctrTitle"/>
          </p:nvPr>
        </p:nvSpPr>
        <p:spPr>
          <a:xfrm>
            <a:off x="1436346" y="1341340"/>
            <a:ext cx="6270900" cy="1573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Solving</a:t>
            </a:r>
            <a:endParaRPr/>
          </a:p>
        </p:txBody>
      </p:sp>
      <p:sp>
        <p:nvSpPr>
          <p:cNvPr id="250" name="Google Shape;250;p32"/>
          <p:cNvSpPr txBox="1"/>
          <p:nvPr>
            <p:ph idx="1" type="subTitle"/>
          </p:nvPr>
        </p:nvSpPr>
        <p:spPr>
          <a:xfrm>
            <a:off x="2009930" y="2967209"/>
            <a:ext cx="5123700" cy="814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3"/>
          <p:cNvSpPr txBox="1"/>
          <p:nvPr>
            <p:ph type="title"/>
          </p:nvPr>
        </p:nvSpPr>
        <p:spPr>
          <a:xfrm>
            <a:off x="1259417" y="80682"/>
            <a:ext cx="6625200" cy="10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Georgia"/>
              <a:buNone/>
            </a:pPr>
            <a:r>
              <a:rPr lang="en-GB" sz="2700"/>
              <a:t>  Information Retrieval  </a:t>
            </a:r>
            <a:endParaRPr/>
          </a:p>
        </p:txBody>
      </p:sp>
      <p:sp>
        <p:nvSpPr>
          <p:cNvPr id="256" name="Google Shape;256;p33"/>
          <p:cNvSpPr txBox="1"/>
          <p:nvPr>
            <p:ph idx="1" type="body"/>
          </p:nvPr>
        </p:nvSpPr>
        <p:spPr>
          <a:xfrm>
            <a:off x="933150" y="614794"/>
            <a:ext cx="4450500" cy="39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85750" lvl="0" marL="29210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❖"/>
            </a:pPr>
            <a:r>
              <a:rPr lang="en-GB"/>
              <a:t>Given a query - retrieve relevant Documents - </a:t>
            </a:r>
            <a:endParaRPr i="0"/>
          </a:p>
          <a:p>
            <a:pPr indent="-298450" lvl="1" marL="6858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500"/>
              <a:buChar char="➢"/>
            </a:pPr>
            <a:r>
              <a:rPr lang="en-GB"/>
              <a:t>Query to document mapping</a:t>
            </a:r>
            <a:endParaRPr/>
          </a:p>
          <a:p>
            <a:pPr indent="-292100" lvl="1" marL="6858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Establishing Similarity - </a:t>
            </a:r>
            <a:endParaRPr/>
          </a:p>
          <a:p>
            <a:pPr indent="-292100" lvl="2" marL="10287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How to measure similarity between two text documents?</a:t>
            </a:r>
            <a:endParaRPr/>
          </a:p>
          <a:p>
            <a:pPr indent="-292100" lvl="1" marL="6858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Handling Synonyms, Homonyms</a:t>
            </a:r>
            <a:endParaRPr/>
          </a:p>
          <a:p>
            <a:pPr indent="-292100" lvl="2" marL="10287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nearest hospital?</a:t>
            </a:r>
            <a:endParaRPr/>
          </a:p>
          <a:p>
            <a:pPr indent="-292100" lvl="2" marL="10287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i="1" lang="en-GB">
                <a:solidFill>
                  <a:srgbClr val="8C1515"/>
                </a:solidFill>
              </a:rPr>
              <a:t>There is  a “Pain management clinic” 5 miles from here </a:t>
            </a:r>
            <a:r>
              <a:rPr i="1" lang="en-GB"/>
              <a:t> </a:t>
            </a:r>
            <a:endParaRPr i="1"/>
          </a:p>
          <a:p>
            <a:pPr indent="-292100" lvl="2" marL="1028700" rtl="0" algn="l">
              <a:lnSpc>
                <a:spcPct val="94000"/>
              </a:lnSpc>
              <a:spcBef>
                <a:spcPts val="90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cricket news</a:t>
            </a:r>
            <a:endParaRPr/>
          </a:p>
        </p:txBody>
      </p:sp>
      <p:pic>
        <p:nvPicPr>
          <p:cNvPr id="257" name="Google Shape;257;p33"/>
          <p:cNvPicPr preferRelativeResize="0"/>
          <p:nvPr/>
        </p:nvPicPr>
        <p:blipFill rotWithShape="1">
          <a:blip r:embed="rId3">
            <a:alphaModFix/>
          </a:blip>
          <a:srcRect b="0" l="0" r="12033" t="0"/>
          <a:stretch/>
        </p:blipFill>
        <p:spPr>
          <a:xfrm>
            <a:off x="3575438" y="3138544"/>
            <a:ext cx="5464199" cy="195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rop">
  <a:themeElements>
    <a:clrScheme name="Crop">
      <a:dk1>
        <a:srgbClr val="000000"/>
      </a:dk1>
      <a:lt1>
        <a:srgbClr val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